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60" r:id="rId4"/>
    <p:sldId id="261" r:id="rId5"/>
    <p:sldId id="306" r:id="rId6"/>
    <p:sldId id="305" r:id="rId7"/>
    <p:sldId id="307" r:id="rId8"/>
    <p:sldId id="308" r:id="rId9"/>
    <p:sldId id="309" r:id="rId10"/>
    <p:sldId id="310" r:id="rId11"/>
    <p:sldId id="311" r:id="rId12"/>
    <p:sldId id="264" r:id="rId13"/>
    <p:sldId id="312" r:id="rId14"/>
    <p:sldId id="265" r:id="rId15"/>
    <p:sldId id="313" r:id="rId16"/>
    <p:sldId id="315" r:id="rId17"/>
    <p:sldId id="314" r:id="rId18"/>
    <p:sldId id="316" r:id="rId19"/>
    <p:sldId id="289" r:id="rId20"/>
    <p:sldId id="317" r:id="rId21"/>
    <p:sldId id="318" r:id="rId22"/>
    <p:sldId id="319" r:id="rId23"/>
    <p:sldId id="320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6" r:id="rId38"/>
    <p:sldId id="335" r:id="rId39"/>
    <p:sldId id="272" r:id="rId40"/>
    <p:sldId id="273" r:id="rId4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8"/>
    <p:restoredTop sz="66924"/>
  </p:normalViewPr>
  <p:slideViewPr>
    <p:cSldViewPr>
      <p:cViewPr varScale="1">
        <p:scale>
          <a:sx n="107" d="100"/>
          <a:sy n="107" d="100"/>
        </p:scale>
        <p:origin x="188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62335-08DA-794B-A735-F8C1AE1F378C}" type="datetimeFigureOut">
              <a:rPr lang="en-US" smtClean="0"/>
              <a:t>7/10/25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A57C4-BE2B-3A45-A9B4-1CAD8E1F8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81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Good afternoon, my name is Gobinath Subramani, and today I’m excited to present my project titled: </a:t>
            </a:r>
          </a:p>
          <a:p>
            <a:br>
              <a:rPr lang="en-AU" dirty="0"/>
            </a:br>
            <a:r>
              <a:rPr lang="en-AU" b="1" dirty="0"/>
              <a:t>‘Diabetes Readmission Risk AI Dashboard: Predictive Modeling + GenAI Assistant.’</a:t>
            </a:r>
            <a:r>
              <a:rPr lang="en-AU" dirty="0"/>
              <a:t> </a:t>
            </a:r>
          </a:p>
          <a:p>
            <a:br>
              <a:rPr lang="en-AU" dirty="0"/>
            </a:br>
            <a:r>
              <a:rPr lang="en-AU" dirty="0"/>
              <a:t>This end-to-end solution combines traditional machine learning with generative AI to provide actionable insights for healthcare teams, enabling early risk detection, explainability, and smart assistant features tailored for decision-makers.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34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To make this AI capability accessible, I developed a fully interactive </a:t>
            </a:r>
            <a:r>
              <a:rPr lang="en-AU" b="1" dirty="0"/>
              <a:t>Streamlit dashboard</a:t>
            </a:r>
            <a:r>
              <a:rPr lang="en-AU" dirty="0"/>
              <a:t> and deployed it on an </a:t>
            </a:r>
            <a:r>
              <a:rPr lang="en-AU" b="1" dirty="0"/>
              <a:t>AWS EC2 instance</a:t>
            </a:r>
            <a:r>
              <a:rPr lang="en-AU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dashboard: Predicts </a:t>
            </a:r>
            <a:r>
              <a:rPr lang="en-AU" b="1" dirty="0"/>
              <a:t>readmission risk scores</a:t>
            </a:r>
            <a:r>
              <a:rPr lang="en-AU" dirty="0"/>
              <a:t> for any selected patient.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Visualizes the </a:t>
            </a:r>
            <a:r>
              <a:rPr lang="en-AU" b="1" dirty="0"/>
              <a:t>SHAP-based top contributing features</a:t>
            </a:r>
            <a:r>
              <a:rPr lang="en-AU" dirty="0"/>
              <a:t> to help understand model decisions.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Integrates </a:t>
            </a:r>
            <a:r>
              <a:rPr lang="en-AU" b="1" dirty="0"/>
              <a:t>GenAI via AWS Bedrock</a:t>
            </a:r>
            <a:r>
              <a:rPr lang="en-AU" dirty="0"/>
              <a:t> to power real-time patient summaries and </a:t>
            </a:r>
            <a:r>
              <a:rPr lang="en-AU" b="1" dirty="0"/>
              <a:t>natural language Q&amp;A</a:t>
            </a:r>
            <a:r>
              <a:rPr lang="en-AU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Allows clinical summaries to be </a:t>
            </a:r>
            <a:r>
              <a:rPr lang="en-AU" b="1" dirty="0"/>
              <a:t>exported as PDF</a:t>
            </a:r>
            <a:r>
              <a:rPr lang="en-AU" dirty="0"/>
              <a:t> for reporting or coordination. </a:t>
            </a:r>
          </a:p>
          <a:p>
            <a:pPr>
              <a:buNone/>
            </a:pPr>
            <a:br>
              <a:rPr lang="en-AU" dirty="0"/>
            </a:br>
            <a:r>
              <a:rPr lang="en-AU" dirty="0"/>
              <a:t>This ensures the AI solution is not only accurate, but also </a:t>
            </a:r>
            <a:r>
              <a:rPr lang="en-AU" b="1" dirty="0"/>
              <a:t>actionable and user-friendly</a:t>
            </a:r>
            <a:r>
              <a:rPr lang="en-AU" dirty="0"/>
              <a:t> for healthcare stakeholders.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03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A1992-9E96-B5A0-E45C-06D646F0B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9AD97-B787-59FA-2340-26C90436D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D6D87-91ED-33E7-D81E-403E9527F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I started by ingesting over </a:t>
            </a:r>
            <a:r>
              <a:rPr lang="en-AU" b="1" dirty="0"/>
              <a:t>100,000 structured patient records</a:t>
            </a:r>
            <a:r>
              <a:rPr lang="en-AU" dirty="0"/>
              <a:t> from the UCI Diabetes dataset. 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AU" dirty="0"/>
            </a:br>
            <a:r>
              <a:rPr lang="en-AU" dirty="0"/>
              <a:t>Instead of working with raw CSV files locally, I chose to load the cleaned dataset into </a:t>
            </a:r>
            <a:r>
              <a:rPr lang="en-AU" b="1" dirty="0"/>
              <a:t>AWS RDS (MySQL)</a:t>
            </a:r>
            <a:r>
              <a:rPr lang="en-AU" dirty="0"/>
              <a:t> — enabling scalable querying and future integration with ML pipelines or dashboards. 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AU" dirty="0"/>
            </a:br>
            <a:r>
              <a:rPr lang="en-AU" dirty="0"/>
              <a:t>The dataset spanned </a:t>
            </a:r>
            <a:r>
              <a:rPr lang="en-AU" b="1" dirty="0"/>
              <a:t>hospital admissions from 1999 to 2008</a:t>
            </a:r>
            <a:r>
              <a:rPr lang="en-AU" dirty="0"/>
              <a:t>, including key clinical variables like </a:t>
            </a:r>
            <a:r>
              <a:rPr lang="en-AU" b="1" dirty="0"/>
              <a:t>demographics, diagnoses, lab tests, medications, and discharge details</a:t>
            </a:r>
            <a:r>
              <a:rPr lang="en-AU" dirty="0"/>
              <a:t>. </a:t>
            </a:r>
            <a:br>
              <a:rPr lang="en-AU" dirty="0"/>
            </a:b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From my initial profiling, I discovered: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Over </a:t>
            </a:r>
            <a:r>
              <a:rPr lang="en-AU" b="1" dirty="0"/>
              <a:t>50 categorical variables</a:t>
            </a:r>
            <a:r>
              <a:rPr lang="en-AU" dirty="0"/>
              <a:t>, many with high cardinality.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Several </a:t>
            </a:r>
            <a:r>
              <a:rPr lang="en-AU" b="1" dirty="0"/>
              <a:t>missing values and inconsistent formats</a:t>
            </a:r>
            <a:r>
              <a:rPr lang="en-AU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And a number of </a:t>
            </a:r>
            <a:r>
              <a:rPr lang="en-AU" b="1" dirty="0"/>
              <a:t>redundant or constant columns</a:t>
            </a:r>
            <a:r>
              <a:rPr lang="en-AU" dirty="0"/>
              <a:t>, which I flagged early for removal. </a:t>
            </a:r>
          </a:p>
          <a:p>
            <a:pPr>
              <a:buNone/>
            </a:pPr>
            <a:br>
              <a:rPr lang="en-AU" dirty="0"/>
            </a:br>
            <a:r>
              <a:rPr lang="en-AU" dirty="0"/>
              <a:t>This step helped lay a solid foundation for reliable and interpretable model development.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E47A2-7397-44A5-607C-5A71A772E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96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For ingestion and cleanup, I used </a:t>
            </a:r>
            <a:r>
              <a:rPr lang="en-AU" b="1" dirty="0"/>
              <a:t>Pandas</a:t>
            </a:r>
            <a:r>
              <a:rPr lang="en-AU" dirty="0"/>
              <a:t> and </a:t>
            </a:r>
            <a:r>
              <a:rPr lang="en-AU" b="1" dirty="0" err="1"/>
              <a:t>SQLAlchemy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The data was stored in </a:t>
            </a:r>
            <a:r>
              <a:rPr lang="en-AU" b="1" dirty="0"/>
              <a:t>AWS RDS (MySQL)</a:t>
            </a:r>
            <a:r>
              <a:rPr lang="en-AU" dirty="0"/>
              <a:t> to allow scalable access and downstream integration. </a:t>
            </a:r>
          </a:p>
          <a:p>
            <a:endParaRPr lang="en-AU" dirty="0"/>
          </a:p>
          <a:p>
            <a:r>
              <a:rPr lang="en-AU" dirty="0"/>
              <a:t>For early data exploration, I leveraged tools like </a:t>
            </a:r>
            <a:r>
              <a:rPr lang="en-AU" b="1" dirty="0"/>
              <a:t>pandas-profiling</a:t>
            </a:r>
            <a:r>
              <a:rPr lang="en-AU" dirty="0"/>
              <a:t> and basic </a:t>
            </a:r>
            <a:r>
              <a:rPr lang="en-AU" b="1" dirty="0"/>
              <a:t>visualizations</a:t>
            </a:r>
            <a:r>
              <a:rPr lang="en-AU" dirty="0"/>
              <a:t> to uncover outliers and imbalances quickly.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78E1-9A59-F5BD-C5C2-C0796A6B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6ABC0-58CF-2D54-19DD-B1075F64E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3540F-5740-EA2C-2969-BAF0ACF86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456D4-CE06-DFCE-00BA-56BBAC65DE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85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Once the data was ingested into AWS RDS, I moved into cleaning and profiling to prepare it for modeling. </a:t>
            </a:r>
          </a:p>
          <a:p>
            <a:br>
              <a:rPr lang="en-AU" dirty="0"/>
            </a:br>
            <a:r>
              <a:rPr lang="en-AU" dirty="0"/>
              <a:t>First, I addressed </a:t>
            </a:r>
            <a:r>
              <a:rPr lang="en-AU" b="1" dirty="0"/>
              <a:t>missing values and inconsistencies</a:t>
            </a:r>
            <a:r>
              <a:rPr lang="en-AU" dirty="0"/>
              <a:t>. Several columns had non-standard entries like '?', 'Not Mapped', or 'Unknown/Invalid', which I standardized across the dataset to avoid downstream bias. </a:t>
            </a:r>
          </a:p>
          <a:p>
            <a:br>
              <a:rPr lang="en-AU" dirty="0"/>
            </a:br>
            <a:r>
              <a:rPr lang="en-AU" dirty="0"/>
              <a:t>Then I </a:t>
            </a:r>
            <a:r>
              <a:rPr lang="en-AU" b="1" dirty="0"/>
              <a:t>dropped constant and duplicate columns, </a:t>
            </a:r>
            <a:r>
              <a:rPr lang="en-AU" dirty="0"/>
              <a:t>like weight and </a:t>
            </a:r>
            <a:r>
              <a:rPr lang="en-AU" dirty="0" err="1"/>
              <a:t>payer_code</a:t>
            </a:r>
            <a:r>
              <a:rPr lang="en-AU" dirty="0"/>
              <a:t>, which added no predictive value. This helped reduce dimensionality. </a:t>
            </a:r>
          </a:p>
          <a:p>
            <a:br>
              <a:rPr lang="en-AU" dirty="0"/>
            </a:br>
            <a:r>
              <a:rPr lang="en-AU" dirty="0"/>
              <a:t>I converted </a:t>
            </a:r>
            <a:r>
              <a:rPr lang="en-AU" b="1" dirty="0"/>
              <a:t>age ranges into numerical midpoints, </a:t>
            </a:r>
            <a:r>
              <a:rPr lang="en-AU" dirty="0"/>
              <a:t>for instance, the category [70–80) was mapped to 75, to support algorithms that expect numeric input. </a:t>
            </a:r>
          </a:p>
          <a:p>
            <a:br>
              <a:rPr lang="en-AU" dirty="0"/>
            </a:br>
            <a:r>
              <a:rPr lang="en-AU" dirty="0"/>
              <a:t>To make the dataset more human-readable, I mapped coded fields like </a:t>
            </a:r>
            <a:r>
              <a:rPr lang="en-AU" dirty="0" err="1"/>
              <a:t>admission_type</a:t>
            </a:r>
            <a:r>
              <a:rPr lang="en-AU" dirty="0"/>
              <a:t> and </a:t>
            </a:r>
            <a:r>
              <a:rPr lang="en-AU" dirty="0" err="1"/>
              <a:t>discharge_disposition</a:t>
            </a:r>
            <a:r>
              <a:rPr lang="en-AU" dirty="0"/>
              <a:t> to their actual medical meanings using the data dictionary. </a:t>
            </a:r>
          </a:p>
          <a:p>
            <a:br>
              <a:rPr lang="en-AU" dirty="0"/>
            </a:br>
            <a:r>
              <a:rPr lang="en-AU" dirty="0"/>
              <a:t>Finally, I created </a:t>
            </a:r>
            <a:r>
              <a:rPr lang="en-AU" b="1" dirty="0"/>
              <a:t>new binary flags</a:t>
            </a:r>
            <a:r>
              <a:rPr lang="en-AU" dirty="0"/>
              <a:t> that I knew could be strong predictors, such as whether a patient was male (</a:t>
            </a:r>
            <a:r>
              <a:rPr lang="en-AU" dirty="0" err="1"/>
              <a:t>is_male</a:t>
            </a:r>
            <a:r>
              <a:rPr lang="en-AU" dirty="0"/>
              <a:t>), had a recent A1C test (A1C_flag), or was readmitted (</a:t>
            </a:r>
            <a:r>
              <a:rPr lang="en-AU" dirty="0" err="1"/>
              <a:t>readmitted_flag</a:t>
            </a:r>
            <a:r>
              <a:rPr lang="en-AU" dirty="0"/>
              <a:t>). </a:t>
            </a:r>
          </a:p>
          <a:p>
            <a:br>
              <a:rPr lang="en-AU" dirty="0"/>
            </a:br>
            <a:r>
              <a:rPr lang="en-AU" dirty="0"/>
              <a:t>These steps ensured the data was clean, interpretable, and feature-rich before advancing to feature engineering and modeling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14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After profiling and cleaning the data, I focused on extracting meaningful features using healthcare-specific logic. </a:t>
            </a:r>
          </a:p>
          <a:p>
            <a:br>
              <a:rPr lang="en-AU" dirty="0"/>
            </a:br>
            <a:r>
              <a:rPr lang="en-AU" dirty="0"/>
              <a:t>I created a </a:t>
            </a:r>
            <a:r>
              <a:rPr lang="en-AU" b="1" dirty="0"/>
              <a:t>medication complexity score</a:t>
            </a:r>
            <a:r>
              <a:rPr lang="en-AU" dirty="0"/>
              <a:t> derived from 21 different drug-related features. This helps quantify how difficult a patient’s treatment plan might be. </a:t>
            </a:r>
          </a:p>
          <a:p>
            <a:br>
              <a:rPr lang="en-AU" dirty="0"/>
            </a:br>
            <a:r>
              <a:rPr lang="en-AU" dirty="0"/>
              <a:t>I also built </a:t>
            </a:r>
            <a:r>
              <a:rPr lang="en-AU" b="1" dirty="0"/>
              <a:t>risk behaviour flags</a:t>
            </a:r>
            <a:r>
              <a:rPr lang="en-AU" dirty="0"/>
              <a:t> to capture patients with patterns like frequent hospitalizations or long stays, these are early signals of instability in care. </a:t>
            </a:r>
          </a:p>
          <a:p>
            <a:br>
              <a:rPr lang="en-AU" dirty="0"/>
            </a:br>
            <a:r>
              <a:rPr lang="en-AU" dirty="0"/>
              <a:t>Using ICD-9 codes, I engineered </a:t>
            </a:r>
            <a:r>
              <a:rPr lang="en-AU" b="1" dirty="0"/>
              <a:t>comorbidity indicators</a:t>
            </a:r>
            <a:r>
              <a:rPr lang="en-AU" dirty="0"/>
              <a:t> such as whether the patient had ketoacidosis, hypertension, or infections — conditions known to increase readmission risk. </a:t>
            </a:r>
          </a:p>
          <a:p>
            <a:br>
              <a:rPr lang="en-AU" dirty="0"/>
            </a:br>
            <a:r>
              <a:rPr lang="en-AU" dirty="0"/>
              <a:t>To capture nonlinear relationships, I created </a:t>
            </a:r>
            <a:r>
              <a:rPr lang="en-AU" b="1" dirty="0"/>
              <a:t>interaction terms</a:t>
            </a:r>
            <a:r>
              <a:rPr lang="en-AU" dirty="0"/>
              <a:t> like medication count multiplied by hospital stay duration. </a:t>
            </a:r>
          </a:p>
          <a:p>
            <a:br>
              <a:rPr lang="en-AU" dirty="0"/>
            </a:br>
            <a:r>
              <a:rPr lang="en-AU" dirty="0"/>
              <a:t>Then, I applied </a:t>
            </a:r>
            <a:r>
              <a:rPr lang="en-AU" b="1" dirty="0"/>
              <a:t>ordinal binning</a:t>
            </a:r>
            <a:r>
              <a:rPr lang="en-AU" dirty="0"/>
              <a:t> on continuous variables like age and number of lab tests to help tree-based models generalize better. </a:t>
            </a:r>
          </a:p>
          <a:p>
            <a:br>
              <a:rPr lang="en-AU" dirty="0"/>
            </a:br>
            <a:r>
              <a:rPr lang="en-AU" dirty="0"/>
              <a:t>Finally, for high-cardinality columns like diagnostic codes, I applied </a:t>
            </a:r>
            <a:r>
              <a:rPr lang="en-AU" b="1" dirty="0"/>
              <a:t>frequency encoding</a:t>
            </a:r>
            <a:r>
              <a:rPr lang="en-AU" dirty="0"/>
              <a:t> to keep the model interpretable without losing granularity. </a:t>
            </a:r>
          </a:p>
          <a:p>
            <a:br>
              <a:rPr lang="en-AU" dirty="0"/>
            </a:br>
            <a:r>
              <a:rPr lang="en-AU" dirty="0"/>
              <a:t>These domain-informed features significantly enriched the dataset and helped the model better distinguish high-risk profiles from low-risk ones.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8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62FA9-AA12-9832-8B42-8A2ADEBF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3FF11-9A6F-D812-3317-B59845ED5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49C93-AC44-2BF1-A7B2-DD1F9F949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4C9E-CD77-87D2-7750-401B2CFB5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60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One key challenge I identified during modeling was class imbalance; only about 11% of patients were readmitted within 30 days. </a:t>
            </a:r>
          </a:p>
          <a:p>
            <a:br>
              <a:rPr lang="en-AU" dirty="0"/>
            </a:br>
            <a:r>
              <a:rPr lang="en-AU" dirty="0"/>
              <a:t>If not addressed, this could lead the model to be biased toward predicting ‘No Readmission’ for everyone just to achieve high accuracy. </a:t>
            </a:r>
          </a:p>
          <a:p>
            <a:br>
              <a:rPr lang="en-AU" dirty="0"/>
            </a:br>
            <a:r>
              <a:rPr lang="en-AU" dirty="0"/>
              <a:t>To fix this, I applied </a:t>
            </a:r>
            <a:r>
              <a:rPr lang="en-AU" b="1" dirty="0"/>
              <a:t>SMOTE, </a:t>
            </a:r>
            <a:r>
              <a:rPr lang="en-AU" dirty="0"/>
              <a:t>a proven technique that synthetically generates new samples for the underrepresented class. </a:t>
            </a:r>
          </a:p>
          <a:p>
            <a:br>
              <a:rPr lang="en-AU" dirty="0"/>
            </a:br>
            <a:r>
              <a:rPr lang="en-AU" dirty="0"/>
              <a:t>This helped in two ways: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First, it improved the model’s </a:t>
            </a:r>
            <a:r>
              <a:rPr lang="en-AU" b="1" dirty="0"/>
              <a:t>sensitivity</a:t>
            </a:r>
            <a:r>
              <a:rPr lang="en-AU" dirty="0"/>
              <a:t> to truly detect high-risk cases.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Second, it enabled </a:t>
            </a:r>
            <a:r>
              <a:rPr lang="en-AU" b="1" dirty="0"/>
              <a:t>fairer learning</a:t>
            </a:r>
            <a:r>
              <a:rPr lang="en-AU" dirty="0"/>
              <a:t>, reducing bias in predictions. 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AU" dirty="0"/>
            </a:br>
            <a:r>
              <a:rPr lang="en-AU" dirty="0"/>
              <a:t>This step was critical to make the AI not just accurate, but also clinically useful.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5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To make the model faster, cleaner, and more interpretable, I ran a feature selection process. 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AU" dirty="0"/>
            </a:br>
            <a:r>
              <a:rPr lang="en-AU" dirty="0"/>
              <a:t>I trained a </a:t>
            </a:r>
            <a:r>
              <a:rPr lang="en-AU" b="1" dirty="0"/>
              <a:t>Random Forest</a:t>
            </a:r>
            <a:r>
              <a:rPr lang="en-AU" dirty="0"/>
              <a:t> model on the SMOTE-balanced dataset to compute importance scores. 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AU" dirty="0"/>
            </a:br>
            <a:r>
              <a:rPr lang="en-AU" dirty="0"/>
              <a:t>Then I retained the </a:t>
            </a:r>
            <a:r>
              <a:rPr lang="en-AU" b="1" dirty="0"/>
              <a:t>Top 100 features</a:t>
            </a:r>
            <a:r>
              <a:rPr lang="en-AU" dirty="0"/>
              <a:t> that had the strongest impact on model performance, specifically on AUC score. 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AU" dirty="0"/>
            </a:br>
            <a:r>
              <a:rPr lang="en-AU" dirty="0"/>
              <a:t>This step had 3 major benefits: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It </a:t>
            </a:r>
            <a:r>
              <a:rPr lang="en-AU" b="1" dirty="0"/>
              <a:t>reduced overfitting</a:t>
            </a:r>
            <a:r>
              <a:rPr lang="en-AU" dirty="0"/>
              <a:t>, keeping the model generalizable.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It </a:t>
            </a:r>
            <a:r>
              <a:rPr lang="en-AU" b="1" dirty="0"/>
              <a:t>boosted training speed</a:t>
            </a:r>
            <a:r>
              <a:rPr lang="en-AU" dirty="0"/>
              <a:t> significantly.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Most importantly, it </a:t>
            </a:r>
            <a:r>
              <a:rPr lang="en-AU" b="1" dirty="0"/>
              <a:t>preserved clinical interpretability,</a:t>
            </a:r>
            <a:r>
              <a:rPr lang="en-AU" dirty="0"/>
              <a:t> with key features like number of inpatient visits, insulin use, and A1C levels remaining in the final set.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8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AU" dirty="0"/>
              <a:t>After preparing the feature set, I evaluated several machine learning models: 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Random Forest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Gradient Boosting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✅ And the best-performing: </a:t>
            </a:r>
            <a:r>
              <a:rPr lang="en-AU" b="1" dirty="0"/>
              <a:t>Histogram-based Gradient Boosting Classifier (</a:t>
            </a:r>
            <a:r>
              <a:rPr lang="en-AU" b="1" dirty="0" err="1"/>
              <a:t>HistGradientBoosting</a:t>
            </a:r>
            <a:r>
              <a:rPr lang="en-AU" b="1" dirty="0"/>
              <a:t>)</a:t>
            </a:r>
            <a:r>
              <a:rPr lang="en-AU" dirty="0"/>
              <a:t> </a:t>
            </a:r>
          </a:p>
          <a:p>
            <a:pPr>
              <a:buNone/>
            </a:pPr>
            <a:br>
              <a:rPr lang="en-AU" dirty="0"/>
            </a:br>
            <a:r>
              <a:rPr lang="en-AU" dirty="0"/>
              <a:t>Given that the data is imbalanced, only about 11% of patients were readmitted. I chose </a:t>
            </a:r>
            <a:r>
              <a:rPr lang="en-AU" b="1" dirty="0"/>
              <a:t>ROC AUC</a:t>
            </a:r>
            <a:r>
              <a:rPr lang="en-AU" dirty="0"/>
              <a:t> as the primary evaluation metric, which is more reliable than simple accuracy in these cases.</a:t>
            </a:r>
          </a:p>
          <a:p>
            <a:pPr>
              <a:buNone/>
            </a:pPr>
            <a:r>
              <a:rPr lang="en-AU" dirty="0"/>
              <a:t> </a:t>
            </a:r>
            <a:br>
              <a:rPr lang="en-AU" dirty="0"/>
            </a:br>
            <a:r>
              <a:rPr lang="en-AU" dirty="0"/>
              <a:t>The winning model offered the best trade-off between true positives and false positives, and was selected for downstream explainability and deployment.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0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begin with, let’s understand why this project matters for DHL. </a:t>
            </a:r>
          </a:p>
          <a:p>
            <a:br>
              <a:rPr lang="en-AU" dirty="0"/>
            </a:br>
            <a:r>
              <a:rPr lang="en-AU" dirty="0"/>
              <a:t>DHL is actively exploring how it can expand its services in the healthcare sector, especially around chronic conditions like diabetes, which are rising in both prevalence and cost globally. </a:t>
            </a:r>
            <a:br>
              <a:rPr lang="en-AU" dirty="0"/>
            </a:br>
            <a:endParaRPr lang="en-AU" dirty="0"/>
          </a:p>
          <a:p>
            <a:r>
              <a:rPr lang="en-AU" dirty="0"/>
              <a:t>Hospital readmissions are a key issue here, they’re expensive, often preventable, and negatively impact patient well-being. </a:t>
            </a:r>
          </a:p>
          <a:p>
            <a:br>
              <a:rPr lang="en-AU" dirty="0"/>
            </a:br>
            <a:r>
              <a:rPr lang="en-AU" dirty="0"/>
              <a:t>So the goal is to leverage AI to generate insights on readmission risk, which in turn enables better patient engagement, strengthens DHL’s partnerships with healthcare providers, and supports improved long-term health outcomes. </a:t>
            </a:r>
          </a:p>
          <a:p>
            <a:br>
              <a:rPr lang="en-AU" dirty="0"/>
            </a:br>
            <a:r>
              <a:rPr lang="en-AU" dirty="0"/>
              <a:t>In short, this isn’t just about predicting numbers, it’s about unlocking new value through personalised, data-driven care capabilities.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87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Here’s a quick comparison of the models I trained, evaluated using the </a:t>
            </a:r>
            <a:r>
              <a:rPr lang="en-AU" b="1" dirty="0"/>
              <a:t>ROC AUC score</a:t>
            </a:r>
            <a:r>
              <a:rPr lang="en-AU" dirty="0"/>
              <a:t>, which is well-suited for imbalanced datasets like ours. </a:t>
            </a:r>
          </a:p>
          <a:p>
            <a:br>
              <a:rPr lang="en-AU" dirty="0"/>
            </a:br>
            <a:r>
              <a:rPr lang="en-AU" dirty="0"/>
              <a:t>While all three models performed similarly, </a:t>
            </a:r>
            <a:r>
              <a:rPr lang="en-AU" b="1" dirty="0"/>
              <a:t>Histogram-based Gradient Boosting</a:t>
            </a:r>
            <a:r>
              <a:rPr lang="en-AU" dirty="0"/>
              <a:t> achieved the highest AUC of </a:t>
            </a:r>
            <a:r>
              <a:rPr lang="en-AU" b="1" dirty="0"/>
              <a:t>0.6814</a:t>
            </a:r>
            <a:r>
              <a:rPr lang="en-AU" dirty="0"/>
              <a:t>, making it the most effective at separating high-risk patients from low-risk ones. </a:t>
            </a:r>
          </a:p>
          <a:p>
            <a:br>
              <a:rPr lang="en-AU" dirty="0"/>
            </a:br>
            <a:r>
              <a:rPr lang="en-AU" dirty="0"/>
              <a:t>Even though the score may not seem very high, it’s a solid baseline considering the limited timeframe, and it gives us a </a:t>
            </a:r>
            <a:r>
              <a:rPr lang="en-AU" b="1" dirty="0"/>
              <a:t>strong foundation</a:t>
            </a:r>
            <a:r>
              <a:rPr lang="en-AU" dirty="0"/>
              <a:t> for further enhancement through clinical feature tuning or deep learning in future phases.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24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After evaluating several models, I selected </a:t>
            </a:r>
            <a:r>
              <a:rPr lang="en-AU" b="1" dirty="0"/>
              <a:t>Histogram-based Gradient Boosting</a:t>
            </a:r>
            <a:r>
              <a:rPr lang="en-AU" dirty="0"/>
              <a:t> as the final model for deployment, and here’s why: </a:t>
            </a:r>
          </a:p>
          <a:p>
            <a:endParaRPr lang="en-AU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It delivered the </a:t>
            </a:r>
            <a:r>
              <a:rPr lang="en-AU" b="1" dirty="0"/>
              <a:t>highest AUC score</a:t>
            </a:r>
            <a:r>
              <a:rPr lang="en-AU" dirty="0"/>
              <a:t>, outperforming the other contenders.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It </a:t>
            </a:r>
            <a:r>
              <a:rPr lang="en-AU" b="1" dirty="0"/>
              <a:t>natively handles missing values</a:t>
            </a:r>
            <a:r>
              <a:rPr lang="en-AU" dirty="0"/>
              <a:t>, which reduces preprocessing overhead.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It’s </a:t>
            </a:r>
            <a:r>
              <a:rPr lang="en-AU" b="1" dirty="0"/>
              <a:t>fast and scalable</a:t>
            </a:r>
            <a:r>
              <a:rPr lang="en-AU" dirty="0"/>
              <a:t>, thanks to its built-in </a:t>
            </a:r>
            <a:r>
              <a:rPr lang="en-AU" b="1" dirty="0"/>
              <a:t>categorical encoding and histogram optimization</a:t>
            </a:r>
            <a:r>
              <a:rPr lang="en-AU" dirty="0"/>
              <a:t>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Most importantly, it’s well-suited for </a:t>
            </a:r>
            <a:r>
              <a:rPr lang="en-AU" b="1" dirty="0"/>
              <a:t>structured EHR data</a:t>
            </a:r>
            <a:r>
              <a:rPr lang="en-AU" dirty="0"/>
              <a:t>, making it a reliable choice for real-world hospital environments. </a:t>
            </a:r>
          </a:p>
          <a:p>
            <a:br>
              <a:rPr lang="en-AU" dirty="0"/>
            </a:br>
            <a:r>
              <a:rPr lang="en-AU" dirty="0"/>
              <a:t>This model gives me the best balance of </a:t>
            </a:r>
            <a:r>
              <a:rPr lang="en-AU" b="1" dirty="0"/>
              <a:t>accuracy, explainability, and production readiness</a:t>
            </a:r>
            <a:r>
              <a:rPr lang="en-AU" dirty="0"/>
              <a:t> within the time constraints.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09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DDA11-1B4D-2375-4693-622E22E0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651B6-4A06-6BFE-D90C-03434206E2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001ED-1640-B9B9-AF71-14A58A8D4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ensure reproducibility and experiment tracking, I integrated </a:t>
            </a:r>
            <a:r>
              <a:rPr lang="en-AU" b="1" dirty="0"/>
              <a:t>MLflow</a:t>
            </a:r>
            <a:r>
              <a:rPr lang="en-AU" dirty="0"/>
              <a:t> into my workflow. </a:t>
            </a:r>
          </a:p>
          <a:p>
            <a:endParaRPr lang="en-AU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It allowed me to </a:t>
            </a:r>
            <a:r>
              <a:rPr lang="en-AU" b="1" dirty="0"/>
              <a:t>track all experiments</a:t>
            </a:r>
            <a:r>
              <a:rPr lang="en-AU" dirty="0"/>
              <a:t>, including hyperparameters, AUC scores, and model artifacts.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I logged the </a:t>
            </a:r>
            <a:r>
              <a:rPr lang="en-AU" b="1" dirty="0"/>
              <a:t>top 100 selected features</a:t>
            </a:r>
            <a:r>
              <a:rPr lang="en-AU" dirty="0"/>
              <a:t>, along with the final </a:t>
            </a:r>
            <a:r>
              <a:rPr lang="en-AU" dirty="0" err="1"/>
              <a:t>HistGradient</a:t>
            </a:r>
            <a:r>
              <a:rPr lang="en-AU" dirty="0"/>
              <a:t> Boosting model.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This gave me the ability to </a:t>
            </a:r>
            <a:r>
              <a:rPr lang="en-AU" b="1" dirty="0"/>
              <a:t>version models</a:t>
            </a:r>
            <a:r>
              <a:rPr lang="en-AU" dirty="0"/>
              <a:t>, easily </a:t>
            </a:r>
            <a:r>
              <a:rPr lang="en-AU" b="1" dirty="0"/>
              <a:t>compare experiments</a:t>
            </a:r>
            <a:r>
              <a:rPr lang="en-AU" dirty="0"/>
              <a:t>, and rerun configurations reliably — a crucial practice in any scalable Data Science workflow</a:t>
            </a:r>
          </a:p>
          <a:p>
            <a:r>
              <a:rPr lang="en-AU" dirty="0"/>
              <a:t> </a:t>
            </a:r>
            <a:br>
              <a:rPr lang="en-AU" dirty="0"/>
            </a:br>
            <a:r>
              <a:rPr lang="en-AU" dirty="0"/>
              <a:t>Overall, MLflow made the entire modeling process transparent, organized, and production-ready.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03707-7C7D-1993-CEB7-386B0817D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06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C8DA-2802-5731-AF75-78116D446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94EE34-FAAC-0B11-0C05-961D22765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0E0D2-76E7-D70B-87BC-8CA5EE021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AU" dirty="0"/>
              <a:t>Here’s the outcome of my model: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best model achieved a </a:t>
            </a:r>
            <a:r>
              <a:rPr lang="en-AU" b="1" dirty="0"/>
              <a:t>ROC AUC of 0.6814</a:t>
            </a:r>
            <a:r>
              <a:rPr lang="en-AU" dirty="0"/>
              <a:t>, which indicates </a:t>
            </a:r>
            <a:r>
              <a:rPr lang="en-AU" b="1" dirty="0"/>
              <a:t>moderate predictive power</a:t>
            </a:r>
            <a:r>
              <a:rPr lang="en-AU" dirty="0"/>
              <a:t> on unseen hospital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It’s important to highlight that this solution was developed in a </a:t>
            </a:r>
            <a:r>
              <a:rPr lang="en-AU" b="1" dirty="0"/>
              <a:t>24-hour time-boxed window,</a:t>
            </a:r>
            <a:r>
              <a:rPr lang="en-AU" dirty="0"/>
              <a:t> from data ingestion to full dashboard deployment.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Despite the tight timeline, the dataset itself posed </a:t>
            </a:r>
            <a:r>
              <a:rPr lang="en-AU" b="1" dirty="0"/>
              <a:t>real-world challenges</a:t>
            </a:r>
            <a:r>
              <a:rPr lang="en-AU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It had </a:t>
            </a:r>
            <a:r>
              <a:rPr lang="en-AU" b="1" dirty="0"/>
              <a:t>high class imbalance</a:t>
            </a:r>
            <a:r>
              <a:rPr lang="en-AU" dirty="0"/>
              <a:t> – only ~11% of patients were readmitted.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There were many </a:t>
            </a:r>
            <a:r>
              <a:rPr lang="en-AU" b="1" dirty="0"/>
              <a:t>missing or inconsistent values</a:t>
            </a:r>
            <a:r>
              <a:rPr lang="en-AU" dirty="0"/>
              <a:t> in clinical features.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And </a:t>
            </a:r>
            <a:r>
              <a:rPr lang="en-AU" b="1" dirty="0"/>
              <a:t>patients had complex medical profiles,</a:t>
            </a:r>
            <a:r>
              <a:rPr lang="en-AU" dirty="0"/>
              <a:t> with varying medications, comorbidities, and visit </a:t>
            </a:r>
            <a:r>
              <a:rPr lang="en-AU" dirty="0" err="1"/>
              <a:t>behaviors</a:t>
            </a:r>
            <a:r>
              <a:rPr lang="en-AU" dirty="0"/>
              <a:t>. </a:t>
            </a:r>
          </a:p>
          <a:p>
            <a:pPr>
              <a:buNone/>
            </a:pPr>
            <a:br>
              <a:rPr lang="en-AU" dirty="0"/>
            </a:br>
            <a:r>
              <a:rPr lang="en-AU" dirty="0"/>
              <a:t>So even with these constraints, the model offers a solid starting point and lays the foundation for further improvements in predictive diabetic care.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1DD2C-D2CD-2DBF-D074-DE300BEFD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53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4688E-0A1E-2015-6E97-AC83AA291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BE871E-EB34-1854-7AFE-FF1E895EB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A4870-133C-9713-5848-24182081B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AU" dirty="0"/>
              <a:t>“While the current model demonstrates good feasibility, there are clear opportunities to </a:t>
            </a:r>
            <a:r>
              <a:rPr lang="en-AU" b="1" dirty="0"/>
              <a:t>push performance further</a:t>
            </a:r>
            <a:r>
              <a:rPr lang="en-AU" dirty="0"/>
              <a:t> if given more time or in a production setting. </a:t>
            </a:r>
          </a:p>
          <a:p>
            <a:pPr>
              <a:buFont typeface="Arial" panose="020B0604020202020204" pitchFamily="34" charset="0"/>
              <a:buNone/>
            </a:pPr>
            <a:br>
              <a:rPr lang="en-AU" dirty="0"/>
            </a:br>
            <a:r>
              <a:rPr lang="en-AU" dirty="0"/>
              <a:t>🔧 Some potential next steps include: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b="1" dirty="0"/>
              <a:t>Fine-tuning hyperparameters</a:t>
            </a:r>
            <a:r>
              <a:rPr lang="en-AU" dirty="0"/>
              <a:t> using more advanced techniques like Bayesian optimisation.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Incorporating </a:t>
            </a:r>
            <a:r>
              <a:rPr lang="en-AU" b="1" dirty="0"/>
              <a:t>temporal visit patterns</a:t>
            </a:r>
            <a:r>
              <a:rPr lang="en-AU" dirty="0"/>
              <a:t> and even </a:t>
            </a:r>
            <a:r>
              <a:rPr lang="en-AU" b="1" dirty="0"/>
              <a:t>ICD-9 code embeddings</a:t>
            </a:r>
            <a:r>
              <a:rPr lang="en-AU" dirty="0"/>
              <a:t>, to better represent how a patient’s condition evolves over time.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Exploring </a:t>
            </a:r>
            <a:r>
              <a:rPr lang="en-AU" b="1" dirty="0"/>
              <a:t>deep learning</a:t>
            </a:r>
            <a:r>
              <a:rPr lang="en-AU" dirty="0"/>
              <a:t> or </a:t>
            </a:r>
            <a:r>
              <a:rPr lang="en-AU" b="1" dirty="0"/>
              <a:t>ensemble stacking</a:t>
            </a:r>
            <a:r>
              <a:rPr lang="en-AU" dirty="0"/>
              <a:t> techniques for stronger predictive performance.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Collecting more </a:t>
            </a:r>
            <a:r>
              <a:rPr lang="en-AU" b="1" dirty="0"/>
              <a:t>targeted patient cohorts,</a:t>
            </a:r>
            <a:r>
              <a:rPr lang="en-AU" dirty="0"/>
              <a:t> such as elderly diabetic patients or ICU stays, can refine model accuracy for specific use cases.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And importantly, embedding </a:t>
            </a:r>
            <a:r>
              <a:rPr lang="en-AU" b="1" dirty="0"/>
              <a:t>clinician-in-the-loop feedback</a:t>
            </a:r>
            <a:r>
              <a:rPr lang="en-AU" dirty="0"/>
              <a:t> would help refine features and improve trust in the model’s predictions.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736F7-0FBF-11D1-50F1-52EDD4F87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51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70FAF-60F8-224F-7E52-0F97FEE60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0BF0D4-8D16-E11E-D94F-9FED2C439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5F6E8F-6EF5-D697-3FFD-0BADF7043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ensure transparency and build trust with clinicians and business leaders, I integrated </a:t>
            </a:r>
            <a:r>
              <a:rPr lang="en-AU" b="1" dirty="0"/>
              <a:t>SHAP explainability</a:t>
            </a:r>
            <a:r>
              <a:rPr lang="en-AU" dirty="0"/>
              <a:t> into the pipeline.</a:t>
            </a:r>
          </a:p>
          <a:p>
            <a:endParaRPr lang="en-AU" dirty="0"/>
          </a:p>
          <a:p>
            <a:r>
              <a:rPr lang="en-AU" dirty="0"/>
              <a:t>I used two SHAP-based visualizations: </a:t>
            </a:r>
          </a:p>
          <a:p>
            <a:br>
              <a:rPr lang="en-AU" dirty="0"/>
            </a:br>
            <a:r>
              <a:rPr lang="en-AU" dirty="0"/>
              <a:t>• </a:t>
            </a:r>
            <a:r>
              <a:rPr lang="en-AU" b="1" dirty="0"/>
              <a:t>SHAP Summary Plot</a:t>
            </a:r>
            <a:r>
              <a:rPr lang="en-AU" dirty="0"/>
              <a:t> – This shows the </a:t>
            </a:r>
            <a:r>
              <a:rPr lang="en-AU" b="1" dirty="0"/>
              <a:t>top global drivers</a:t>
            </a:r>
            <a:r>
              <a:rPr lang="en-AU" dirty="0"/>
              <a:t> influencing readmission risk across the entire dataset. For example, factors like discharge disposition, insulin usage, and medication changes emerged as strong indicators. </a:t>
            </a:r>
            <a:br>
              <a:rPr lang="en-AU" dirty="0"/>
            </a:br>
            <a:r>
              <a:rPr lang="en-AU" dirty="0"/>
              <a:t>• </a:t>
            </a:r>
            <a:r>
              <a:rPr lang="en-AU" b="1" dirty="0"/>
              <a:t>SHAP Waterfall Plot</a:t>
            </a:r>
            <a:r>
              <a:rPr lang="en-AU" dirty="0"/>
              <a:t> – This breaks down </a:t>
            </a:r>
            <a:r>
              <a:rPr lang="en-AU" b="1" dirty="0"/>
              <a:t>individual patient predictions</a:t>
            </a:r>
            <a:r>
              <a:rPr lang="en-AU" dirty="0"/>
              <a:t> in a visual and interpretable way. Each factor is shown with its positive or negative contribution to the final score. </a:t>
            </a:r>
          </a:p>
          <a:p>
            <a:endParaRPr lang="en-AU" dirty="0"/>
          </a:p>
          <a:p>
            <a:r>
              <a:rPr lang="en-AU" dirty="0"/>
              <a:t>From a business and clinical perspective, this interpretability: </a:t>
            </a:r>
          </a:p>
          <a:p>
            <a:pPr lvl="1"/>
            <a:br>
              <a:rPr lang="en-AU" dirty="0"/>
            </a:br>
            <a:r>
              <a:rPr lang="en-AU" dirty="0"/>
              <a:t>• Builds </a:t>
            </a:r>
            <a:r>
              <a:rPr lang="en-AU" b="1" dirty="0"/>
              <a:t>trust</a:t>
            </a:r>
            <a:r>
              <a:rPr lang="en-AU" dirty="0"/>
              <a:t> by explaining </a:t>
            </a:r>
            <a:r>
              <a:rPr lang="en-AU" i="1" dirty="0"/>
              <a:t>why</a:t>
            </a:r>
            <a:r>
              <a:rPr lang="en-AU" dirty="0"/>
              <a:t> a prediction was made. </a:t>
            </a:r>
          </a:p>
          <a:p>
            <a:pPr lvl="1"/>
            <a:r>
              <a:rPr lang="en-AU" dirty="0"/>
              <a:t>• Supports </a:t>
            </a:r>
            <a:r>
              <a:rPr lang="en-AU" b="1" dirty="0"/>
              <a:t>clinically actionable decisions</a:t>
            </a:r>
            <a:r>
              <a:rPr lang="en-AU" dirty="0"/>
              <a:t>, like prioritizing patient follow-up. </a:t>
            </a:r>
          </a:p>
          <a:p>
            <a:pPr lvl="1"/>
            <a:r>
              <a:rPr lang="en-AU" dirty="0"/>
              <a:t>• And helps bridge the gap between black-box ML models and </a:t>
            </a:r>
            <a:r>
              <a:rPr lang="en-AU" b="1" dirty="0"/>
              <a:t>real-world adoption</a:t>
            </a:r>
            <a:r>
              <a:rPr lang="en-AU" dirty="0"/>
              <a:t> in healthcare settings.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D38F1-937F-A4EF-B4D3-20821EF68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49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C3810-E188-FD81-01AF-74F113109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90CAA-2999-C2CC-EFBB-140EC3B9E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F5C49C-6BCF-E5E7-AF61-9526BE50D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make the AI outputs more accessible and useful for clinicians, analysts, and business users, I integrated </a:t>
            </a:r>
            <a:r>
              <a:rPr lang="en-AU" b="1" dirty="0"/>
              <a:t>Generative AI using Mistral-7B via Amazon Bedrock</a:t>
            </a:r>
            <a:r>
              <a:rPr lang="en-AU" dirty="0"/>
              <a:t> </a:t>
            </a:r>
          </a:p>
          <a:p>
            <a:endParaRPr lang="en-AU" dirty="0"/>
          </a:p>
          <a:p>
            <a:r>
              <a:rPr lang="en-AU" dirty="0"/>
              <a:t>Traditional ML models give us predictions, but they don’t communicate </a:t>
            </a:r>
            <a:r>
              <a:rPr lang="en-AU" i="1" dirty="0"/>
              <a:t>why</a:t>
            </a:r>
            <a:r>
              <a:rPr lang="en-AU" dirty="0"/>
              <a:t> in natural, human-friendly language. GenAI bridges that gap, enhancing </a:t>
            </a:r>
            <a:r>
              <a:rPr lang="en-AU" b="1" dirty="0"/>
              <a:t>explainability</a:t>
            </a:r>
            <a:r>
              <a:rPr lang="en-AU" dirty="0"/>
              <a:t>, </a:t>
            </a:r>
            <a:r>
              <a:rPr lang="en-AU" b="1" dirty="0"/>
              <a:t>accessibility</a:t>
            </a:r>
            <a:r>
              <a:rPr lang="en-AU" dirty="0"/>
              <a:t>, and </a:t>
            </a:r>
            <a:r>
              <a:rPr lang="en-AU" b="1" dirty="0"/>
              <a:t>decision support</a:t>
            </a:r>
            <a:r>
              <a:rPr lang="en-AU" dirty="0"/>
              <a:t>. </a:t>
            </a:r>
          </a:p>
          <a:p>
            <a:endParaRPr lang="en-AU" dirty="0"/>
          </a:p>
          <a:p>
            <a:pPr>
              <a:buNone/>
            </a:pPr>
            <a:r>
              <a:rPr lang="en-AU" dirty="0"/>
              <a:t>I designed three GenAI-powered modules using </a:t>
            </a:r>
            <a:r>
              <a:rPr lang="en-AU" b="1" dirty="0"/>
              <a:t>Mistral-7B</a:t>
            </a:r>
            <a:r>
              <a:rPr lang="en-AU" dirty="0"/>
              <a:t> to add business value and operational ease: </a:t>
            </a:r>
            <a:br>
              <a:rPr lang="en-AU" dirty="0"/>
            </a:br>
            <a:endParaRPr lang="en-AU" dirty="0"/>
          </a:p>
          <a:p>
            <a:pPr>
              <a:buFont typeface="+mj-lt"/>
              <a:buAutoNum type="arabicPeriod"/>
            </a:pPr>
            <a:r>
              <a:rPr lang="en-AU" b="1" dirty="0"/>
              <a:t>🧬 Patient Summary Generator</a:t>
            </a:r>
          </a:p>
          <a:p>
            <a:pPr lvl="1">
              <a:buFont typeface="+mj-lt"/>
              <a:buNone/>
            </a:pPr>
            <a:r>
              <a:rPr lang="en-AU" dirty="0"/>
              <a:t>➤ Transforms raw model outputs into plain-English summaries, useful for clinicians and discharge planners.</a:t>
            </a:r>
          </a:p>
          <a:p>
            <a:pPr>
              <a:buFont typeface="+mj-lt"/>
              <a:buAutoNum type="arabicPeriod"/>
            </a:pPr>
            <a:endParaRPr lang="en-AU" dirty="0"/>
          </a:p>
          <a:p>
            <a:pPr>
              <a:buFont typeface="+mj-lt"/>
              <a:buAutoNum type="arabicPeriod"/>
            </a:pPr>
            <a:r>
              <a:rPr lang="en-AU" b="1" dirty="0"/>
              <a:t>📊 Data Assistant Q&amp;A</a:t>
            </a:r>
            <a:endParaRPr lang="en-AU" dirty="0"/>
          </a:p>
          <a:p>
            <a:pPr lvl="1">
              <a:buFont typeface="+mj-lt"/>
              <a:buNone/>
            </a:pPr>
            <a:r>
              <a:rPr lang="en-AU" dirty="0"/>
              <a:t>➤ Enables users to ask questions like ‘What are top factors for this patient group?’ and receive natural language insights, empowering non-technical users.</a:t>
            </a:r>
          </a:p>
          <a:p>
            <a:pPr>
              <a:buFont typeface="+mj-lt"/>
              <a:buAutoNum type="arabicPeriod"/>
            </a:pPr>
            <a:endParaRPr lang="en-AU" dirty="0"/>
          </a:p>
          <a:p>
            <a:pPr>
              <a:buFont typeface="+mj-lt"/>
              <a:buAutoNum type="arabicPeriod"/>
            </a:pPr>
            <a:r>
              <a:rPr lang="en-AU" b="1" dirty="0"/>
              <a:t>🩺 ICD-9 Medical Code Explainer</a:t>
            </a:r>
            <a:endParaRPr lang="en-AU" dirty="0"/>
          </a:p>
          <a:p>
            <a:pPr lvl="1">
              <a:buFont typeface="+mj-lt"/>
              <a:buNone/>
            </a:pPr>
            <a:r>
              <a:rPr lang="en-AU" dirty="0"/>
              <a:t>➤ Converts complex diagnosis codes into simple explanations to aid both clinical and administrative understanding.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B0D9B-7968-4420-403D-04FCB4FDF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80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3A21F-D246-0337-08DF-9533FF8EB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225AF-1799-F4B3-F208-C6F68DE5D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1E300-D802-43D1-D135-9AD5CD5B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One of the most powerful GenAI features I built was a </a:t>
            </a:r>
            <a:r>
              <a:rPr lang="en-AU" b="1" dirty="0"/>
              <a:t>Patient Summary Generator</a:t>
            </a:r>
            <a:r>
              <a:rPr lang="en-AU" dirty="0"/>
              <a:t>, which automatically produces a </a:t>
            </a:r>
            <a:r>
              <a:rPr lang="en-AU" b="1" dirty="0"/>
              <a:t>clinically meaningful narrative</a:t>
            </a:r>
            <a:r>
              <a:rPr lang="en-AU" dirty="0"/>
              <a:t> based on each patient’s predicted risk and key medical indicators. </a:t>
            </a:r>
          </a:p>
          <a:p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✅ It </a:t>
            </a:r>
            <a:r>
              <a:rPr lang="en-AU" b="1" dirty="0"/>
              <a:t>uses the ML-predicted readmission score</a:t>
            </a:r>
            <a:r>
              <a:rPr lang="en-AU" dirty="0"/>
              <a:t> along with key features like visit history, medications, and comorbidities.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✅ The system </a:t>
            </a:r>
            <a:r>
              <a:rPr lang="en-AU" b="1" dirty="0"/>
              <a:t>translates structured medical data</a:t>
            </a:r>
            <a:r>
              <a:rPr lang="en-AU" dirty="0"/>
              <a:t> into plain, actionable language using </a:t>
            </a:r>
            <a:r>
              <a:rPr lang="en-AU" b="1" dirty="0"/>
              <a:t>Mistral-7B via Bedrock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✅ This helps clinicians </a:t>
            </a:r>
            <a:r>
              <a:rPr lang="en-AU" b="1" dirty="0"/>
              <a:t>quickly understand</a:t>
            </a:r>
            <a:r>
              <a:rPr lang="en-AU" dirty="0"/>
              <a:t> a patient’s status and decide next steps.</a:t>
            </a:r>
          </a:p>
          <a:p>
            <a:endParaRPr lang="en-US" dirty="0"/>
          </a:p>
          <a:p>
            <a:pPr>
              <a:buNone/>
            </a:pPr>
            <a:r>
              <a:rPr lang="en-AU" dirty="0"/>
              <a:t>This is an actual example of a generated summary. It provides: </a:t>
            </a:r>
            <a:br>
              <a:rPr lang="en-AU" dirty="0"/>
            </a:b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 concise patient description (e.g., age, risk level, medical history),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 clinical explanation of their status,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And a clear recommendation, all written in </a:t>
            </a:r>
            <a:r>
              <a:rPr lang="en-AU" b="1" dirty="0"/>
              <a:t>natural language</a:t>
            </a:r>
            <a:r>
              <a:rPr lang="en-AU" dirty="0"/>
              <a:t>.”</a:t>
            </a:r>
          </a:p>
          <a:p>
            <a:pPr>
              <a:buNone/>
            </a:pPr>
            <a:endParaRPr lang="en-AU" dirty="0"/>
          </a:p>
          <a:p>
            <a:r>
              <a:rPr lang="en-AU" dirty="0"/>
              <a:t>🧾 </a:t>
            </a:r>
            <a:r>
              <a:rPr lang="en-AU" i="1" dirty="0"/>
              <a:t>This can also be downloaded as a PDF for record-keeping or handover documentation.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A3F46-4197-8449-1A23-42FFD75D7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85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3D5A0-ACDE-8625-CF4B-DB9289E6A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4B09E-71C2-C574-4B7B-4D98F087F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6AF853-4DD9-E6E5-9503-7EBD96077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AU" dirty="0"/>
              <a:t>“To make the system accessible beyond data scientists, I integrated a GenAI-powered assistant that allows </a:t>
            </a:r>
            <a:r>
              <a:rPr lang="en-AU" b="1" dirty="0"/>
              <a:t>natural language questions</a:t>
            </a:r>
            <a:r>
              <a:rPr lang="en-AU" dirty="0"/>
              <a:t> over patient data.” </a:t>
            </a:r>
            <a:br>
              <a:rPr lang="en-AU" dirty="0"/>
            </a:br>
            <a:endParaRPr lang="en-AU" dirty="0"/>
          </a:p>
          <a:p>
            <a:pPr>
              <a:buNone/>
            </a:pPr>
            <a:r>
              <a:rPr lang="en-AU" dirty="0"/>
              <a:t>🔍 Analysts can ask things like: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i="1" dirty="0"/>
              <a:t>‘What are the top readmission causes for seniors?’</a:t>
            </a:r>
            <a:endParaRPr lang="en-AU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i="1" dirty="0"/>
              <a:t>‘Show trends by medication complexity’</a:t>
            </a:r>
            <a:endParaRPr lang="en-AU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✅ No SQL or coding needed, it empowers </a:t>
            </a:r>
            <a:r>
              <a:rPr lang="en-AU" b="1" dirty="0"/>
              <a:t>non-technical teams</a:t>
            </a:r>
            <a:r>
              <a:rPr lang="en-AU" dirty="0"/>
              <a:t> to get insights instantly.</a:t>
            </a:r>
          </a:p>
          <a:p>
            <a:pPr>
              <a:buNone/>
            </a:pPr>
            <a:br>
              <a:rPr lang="en-AU" dirty="0"/>
            </a:br>
            <a:endParaRPr lang="en-AU" dirty="0"/>
          </a:p>
          <a:p>
            <a:pPr>
              <a:buNone/>
            </a:pPr>
            <a:r>
              <a:rPr lang="en-AU" dirty="0"/>
              <a:t>“This makes data exploration frictionless across roles, from clinicians to business analysts.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306E8-0D28-D119-1430-A44ED36C3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90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E95BF-4C78-E20B-8B21-268E1C2A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F6FFD-51F1-3DAC-B414-3F0BDBC6D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0BF379-B2F2-C3B6-F3DE-C7A3A2527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AU" dirty="0"/>
              <a:t>To support non-clinical staff and care coordinators, I integrated an ICD-9 explainer tool using GenAI.</a:t>
            </a:r>
            <a:br>
              <a:rPr lang="en-AU" dirty="0"/>
            </a:br>
            <a:endParaRPr lang="en-AU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It </a:t>
            </a:r>
            <a:r>
              <a:rPr lang="en-AU" b="1" dirty="0"/>
              <a:t>decodes diagnosis codes</a:t>
            </a:r>
            <a:r>
              <a:rPr lang="en-AU" dirty="0"/>
              <a:t> like 250.13 into plain English.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Useful for </a:t>
            </a:r>
            <a:r>
              <a:rPr lang="en-AU" b="1" dirty="0"/>
              <a:t>nurses, case workers, and admin teams</a:t>
            </a:r>
            <a:r>
              <a:rPr lang="en-AU" dirty="0"/>
              <a:t> to understand the condition and its impact.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Promotes better communication during </a:t>
            </a:r>
            <a:r>
              <a:rPr lang="en-AU" b="1" dirty="0"/>
              <a:t>care transitions and discharge planning</a:t>
            </a:r>
            <a:r>
              <a:rPr lang="en-AU" dirty="0"/>
              <a:t>.</a:t>
            </a:r>
          </a:p>
          <a:p>
            <a:pPr>
              <a:buNone/>
            </a:pPr>
            <a:br>
              <a:rPr lang="en-AU" dirty="0"/>
            </a:br>
            <a:r>
              <a:rPr lang="en-AU" dirty="0"/>
              <a:t>This reduces ambiguity and builds shared understanding across the care team.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65E2D-81BE-4218-0A3B-41E1AFF3E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1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Let’s now look at why this problem matters. </a:t>
            </a:r>
          </a:p>
          <a:p>
            <a:br>
              <a:rPr lang="en-AU" dirty="0"/>
            </a:br>
            <a:r>
              <a:rPr lang="en-AU" dirty="0"/>
              <a:t>Hospital readmissions within 30 days are a </a:t>
            </a:r>
            <a:r>
              <a:rPr lang="en-AU" b="1" dirty="0"/>
              <a:t>major cost driver</a:t>
            </a:r>
            <a:r>
              <a:rPr lang="en-AU" dirty="0"/>
              <a:t> for both healthcare providers and insurers. But more importantly, they’re often a </a:t>
            </a:r>
            <a:r>
              <a:rPr lang="en-AU" b="1" dirty="0"/>
              <a:t>signal that something went wrong, </a:t>
            </a:r>
            <a:r>
              <a:rPr lang="en-AU" dirty="0"/>
              <a:t>either the patient was discharged too early or didn’t receive adequate follow-up care. </a:t>
            </a:r>
          </a:p>
          <a:p>
            <a:br>
              <a:rPr lang="en-AU" dirty="0"/>
            </a:br>
            <a:r>
              <a:rPr lang="en-AU" dirty="0"/>
              <a:t>Traditional methods struggle to proactively identify high-risk patients. They’re not built to handle </a:t>
            </a:r>
            <a:r>
              <a:rPr lang="en-AU" b="1" dirty="0"/>
              <a:t>large-scale data</a:t>
            </a:r>
            <a:r>
              <a:rPr lang="en-AU" dirty="0"/>
              <a:t> or offer </a:t>
            </a:r>
            <a:r>
              <a:rPr lang="en-AU" b="1" dirty="0"/>
              <a:t>personalized insights</a:t>
            </a:r>
            <a:r>
              <a:rPr lang="en-AU" dirty="0"/>
              <a:t>. </a:t>
            </a:r>
          </a:p>
          <a:p>
            <a:br>
              <a:rPr lang="en-AU" dirty="0"/>
            </a:br>
            <a:r>
              <a:rPr lang="en-AU" dirty="0"/>
              <a:t>And that’s where AI and data science can bring real value, by enabling early detection and tailored interventions at scale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0EB8-8186-0624-6849-78D84821D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4EBAC0-0D53-3E88-208C-D4F842025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12C09-9444-3818-0032-FB3B1D3DE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AU" dirty="0"/>
              <a:t>This dashboard brings everything together in a user-friendly way. Let me highlight the core features.” </a:t>
            </a:r>
            <a:br>
              <a:rPr lang="en-AU" dirty="0"/>
            </a:br>
            <a:endParaRPr lang="en-AU" dirty="0"/>
          </a:p>
          <a:p>
            <a:pPr>
              <a:buFont typeface="+mj-lt"/>
              <a:buAutoNum type="arabicPeriod"/>
            </a:pPr>
            <a:r>
              <a:rPr lang="en-AU" b="1" dirty="0"/>
              <a:t>📌 Select a Patient</a:t>
            </a:r>
            <a:endParaRPr lang="en-AU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AU" dirty="0"/>
              <a:t>➤ Shows the </a:t>
            </a:r>
            <a:r>
              <a:rPr lang="en-AU" b="1" dirty="0"/>
              <a:t>ML-predicted readmission risk</a:t>
            </a:r>
            <a:r>
              <a:rPr lang="en-AU" dirty="0"/>
              <a:t>, </a:t>
            </a:r>
            <a:r>
              <a:rPr lang="en-AU" b="1" dirty="0"/>
              <a:t>SHAP explainability</a:t>
            </a:r>
            <a:r>
              <a:rPr lang="en-AU" dirty="0"/>
              <a:t>, and a </a:t>
            </a:r>
            <a:r>
              <a:rPr lang="en-AU" b="1" dirty="0"/>
              <a:t>GenAI-generated summary</a:t>
            </a:r>
            <a:r>
              <a:rPr lang="en-AU" dirty="0"/>
              <a:t>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🤖 Ask a Question</a:t>
            </a:r>
            <a:endParaRPr lang="en-AU" dirty="0"/>
          </a:p>
          <a:p>
            <a:pPr lvl="1">
              <a:buFont typeface="+mj-lt"/>
              <a:buNone/>
            </a:pPr>
            <a:r>
              <a:rPr lang="en-AU" dirty="0"/>
              <a:t>➤ Analysts can type natural language questions and get </a:t>
            </a:r>
            <a:r>
              <a:rPr lang="en-AU" b="1" dirty="0"/>
              <a:t>contextual clinical/business insights</a:t>
            </a:r>
            <a:r>
              <a:rPr lang="en-AU" dirty="0"/>
              <a:t> using Mistral-7B.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📤 Export Summary</a:t>
            </a:r>
            <a:endParaRPr lang="en-AU" dirty="0"/>
          </a:p>
          <a:p>
            <a:pPr lvl="1">
              <a:buFont typeface="+mj-lt"/>
              <a:buNone/>
            </a:pPr>
            <a:r>
              <a:rPr lang="en-AU" dirty="0"/>
              <a:t>➤ With one click, generate a </a:t>
            </a:r>
            <a:r>
              <a:rPr lang="en-AU" b="1" dirty="0"/>
              <a:t>PDF clinical report</a:t>
            </a:r>
            <a:r>
              <a:rPr lang="en-AU" dirty="0"/>
              <a:t> — useful for </a:t>
            </a:r>
            <a:r>
              <a:rPr lang="en-AU" b="1" dirty="0"/>
              <a:t>handover, review, or documentation</a:t>
            </a:r>
            <a:r>
              <a:rPr lang="en-AU" dirty="0"/>
              <a:t>.</a:t>
            </a:r>
          </a:p>
          <a:p>
            <a:pPr>
              <a:buNone/>
            </a:pPr>
            <a:br>
              <a:rPr lang="en-AU" dirty="0"/>
            </a:br>
            <a:endParaRPr lang="en-AU" dirty="0"/>
          </a:p>
          <a:p>
            <a:pPr>
              <a:buNone/>
            </a:pPr>
            <a:r>
              <a:rPr lang="en-AU" dirty="0"/>
              <a:t>“It’s designed for clinicians, analysts, and coordinators, all in one place.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4BF03-1457-0886-435C-93181E7C0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0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5CE6C-E79F-8B7F-CE5F-6EAA819AE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A8285-6DCE-2FBF-E8EF-8A3EC1945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AFC7CD-FE4F-7071-375B-601BA6453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AU" dirty="0"/>
              <a:t>To demonstrate end-to-end capability, I deployed the full solution in the cloud.</a:t>
            </a:r>
            <a:br>
              <a:rPr lang="en-AU" dirty="0"/>
            </a:br>
            <a:endParaRPr lang="en-AU" dirty="0"/>
          </a:p>
          <a:p>
            <a:pPr>
              <a:buFont typeface="Arial" panose="020B0604020202020204" pitchFamily="34" charset="0"/>
              <a:buNone/>
            </a:pPr>
            <a:r>
              <a:rPr lang="en-AU" dirty="0"/>
              <a:t>✅ </a:t>
            </a:r>
            <a:r>
              <a:rPr lang="en-AU" b="1" dirty="0"/>
              <a:t>Hosted the app on AWS EC2</a:t>
            </a:r>
            <a:r>
              <a:rPr lang="en-AU" dirty="0"/>
              <a:t>, using Docker and Streamlit for a smooth frontend.</a:t>
            </a:r>
          </a:p>
          <a:p>
            <a:pPr>
              <a:buFont typeface="Arial" panose="020B0604020202020204" pitchFamily="34" charset="0"/>
              <a:buNone/>
            </a:pPr>
            <a:r>
              <a:rPr lang="en-AU" dirty="0"/>
              <a:t>✅ </a:t>
            </a:r>
            <a:r>
              <a:rPr lang="en-AU" b="1" dirty="0"/>
              <a:t>Integrated Mistral-7B via AWS Bedrock</a:t>
            </a:r>
            <a:r>
              <a:rPr lang="en-AU" dirty="0"/>
              <a:t> for real-time GenAI responses.</a:t>
            </a:r>
          </a:p>
          <a:p>
            <a:pPr>
              <a:buFont typeface="Arial" panose="020B0604020202020204" pitchFamily="34" charset="0"/>
              <a:buNone/>
            </a:pPr>
            <a:r>
              <a:rPr lang="en-AU" dirty="0"/>
              <a:t>✅ </a:t>
            </a:r>
            <a:r>
              <a:rPr lang="en-AU" b="1" dirty="0"/>
              <a:t>Stored patient data in MySQL (RDS)</a:t>
            </a:r>
            <a:r>
              <a:rPr lang="en-AU" dirty="0"/>
              <a:t> to support scalable ML queries.</a:t>
            </a:r>
          </a:p>
          <a:p>
            <a:pPr>
              <a:buNone/>
            </a:pPr>
            <a:br>
              <a:rPr lang="en-AU" dirty="0"/>
            </a:br>
            <a:endParaRPr lang="en-AU" dirty="0"/>
          </a:p>
          <a:p>
            <a:pPr>
              <a:buNone/>
            </a:pPr>
            <a:r>
              <a:rPr lang="en-AU" dirty="0"/>
              <a:t>The app is currently accessible at the public demo link shown here.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C7C30-0A7B-2390-4922-B835AD4039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757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FEC11-7F47-E4D4-3A8A-5947D2A1E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694115-9BF1-1FF3-13D9-29757C027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9BCB5-4154-269F-283A-7DC91104E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solution directly aligns with DHL’s vision to enter the healthcare sector with meaningful AI support. </a:t>
            </a:r>
          </a:p>
          <a:p>
            <a:endParaRPr lang="en-AU" dirty="0"/>
          </a:p>
          <a:p>
            <a:r>
              <a:rPr lang="en-AU" dirty="0"/>
              <a:t>These combined benefits position DHL to deliver smarter, scalable diabetic care support.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EFF55-AD0C-442D-C166-4E36DBD4A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68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summarize, this project successfully demonstrates how we can combine </a:t>
            </a:r>
            <a:r>
              <a:rPr lang="en-AU" b="1" dirty="0"/>
              <a:t>predictive AI</a:t>
            </a:r>
            <a:r>
              <a:rPr lang="en-AU" dirty="0"/>
              <a:t> and </a:t>
            </a:r>
            <a:r>
              <a:rPr lang="en-AU" b="1" dirty="0"/>
              <a:t>GenAI</a:t>
            </a:r>
            <a:r>
              <a:rPr lang="en-AU" dirty="0"/>
              <a:t> to deliver meaningful healthcare insights. </a:t>
            </a:r>
          </a:p>
          <a:p>
            <a:endParaRPr lang="en-AU" dirty="0"/>
          </a:p>
          <a:p>
            <a:r>
              <a:rPr lang="en-AU" dirty="0"/>
              <a:t>This prototype lays a strong foundation for </a:t>
            </a:r>
            <a:r>
              <a:rPr lang="en-AU" b="1" dirty="0"/>
              <a:t>AI-powered care coordination</a:t>
            </a:r>
            <a:r>
              <a:rPr lang="en-AU" dirty="0"/>
              <a:t> and expands DHL’s capabilities in digital health services.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88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5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started with the raw CSV files provided in the assignment. </a:t>
            </a:r>
          </a:p>
          <a:p>
            <a:br>
              <a:rPr lang="en-AU" dirty="0"/>
            </a:br>
            <a:r>
              <a:rPr lang="en-AU" dirty="0"/>
              <a:t>To ensure scalability and modular development, I ingested and managed the cleaned data inside an </a:t>
            </a:r>
            <a:r>
              <a:rPr lang="en-AU" b="1" dirty="0"/>
              <a:t>AWS RDS MySQL database</a:t>
            </a:r>
            <a:r>
              <a:rPr lang="en-AU" dirty="0"/>
              <a:t>. This gave me flexible access across all phases, from profiling to model training. </a:t>
            </a:r>
          </a:p>
          <a:p>
            <a:br>
              <a:rPr lang="en-AU" dirty="0"/>
            </a:br>
            <a:r>
              <a:rPr lang="en-AU" dirty="0"/>
              <a:t>In this step, I also handled </a:t>
            </a:r>
            <a:r>
              <a:rPr lang="en-AU" b="1" dirty="0"/>
              <a:t>missing values</a:t>
            </a:r>
            <a:r>
              <a:rPr lang="en-AU" dirty="0"/>
              <a:t>, removed </a:t>
            </a:r>
            <a:r>
              <a:rPr lang="en-AU" b="1" dirty="0"/>
              <a:t>duplicates</a:t>
            </a:r>
            <a:r>
              <a:rPr lang="en-AU" dirty="0"/>
              <a:t>, and eliminated </a:t>
            </a:r>
            <a:r>
              <a:rPr lang="en-AU" b="1" dirty="0"/>
              <a:t>constant or low-variance columns</a:t>
            </a:r>
            <a:r>
              <a:rPr lang="en-AU" dirty="0"/>
              <a:t> to reduce noise. </a:t>
            </a:r>
          </a:p>
          <a:p>
            <a:br>
              <a:rPr lang="en-AU" dirty="0"/>
            </a:br>
            <a:r>
              <a:rPr lang="en-AU" dirty="0"/>
              <a:t>This foundational cleanup was crucial to ensure quality data fed into downstream analytics and modeling.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1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After ingestion, I moved to crafting </a:t>
            </a:r>
            <a:r>
              <a:rPr lang="en-AU" b="1" dirty="0"/>
              <a:t>meaningful features</a:t>
            </a:r>
            <a:r>
              <a:rPr lang="en-AU" dirty="0"/>
              <a:t> from raw data to better capture patient risk signals. </a:t>
            </a:r>
          </a:p>
          <a:p>
            <a:br>
              <a:rPr lang="en-AU" dirty="0"/>
            </a:br>
            <a:r>
              <a:rPr lang="en-AU" dirty="0"/>
              <a:t>I engineered new variables such as </a:t>
            </a:r>
            <a:r>
              <a:rPr lang="en-AU" b="1" dirty="0"/>
              <a:t>medication complexity</a:t>
            </a:r>
            <a:r>
              <a:rPr lang="en-AU" dirty="0"/>
              <a:t>, patterns of </a:t>
            </a:r>
            <a:r>
              <a:rPr lang="en-AU" b="1" dirty="0"/>
              <a:t>visit </a:t>
            </a:r>
            <a:r>
              <a:rPr lang="en-AU" b="1" dirty="0" err="1"/>
              <a:t>behavior</a:t>
            </a:r>
            <a:r>
              <a:rPr lang="en-AU" dirty="0"/>
              <a:t> like long stays or frequent readmissions, and </a:t>
            </a:r>
            <a:r>
              <a:rPr lang="en-AU" b="1" dirty="0"/>
              <a:t>comorbidity flags</a:t>
            </a:r>
            <a:r>
              <a:rPr lang="en-AU" dirty="0"/>
              <a:t> such as hypertension or infections. </a:t>
            </a:r>
          </a:p>
          <a:p>
            <a:br>
              <a:rPr lang="en-AU" dirty="0"/>
            </a:br>
            <a:r>
              <a:rPr lang="en-AU" dirty="0"/>
              <a:t>I also binned lab results, encoded age groups into ranges, and added interaction terms to enrich the model’s understanding. </a:t>
            </a:r>
          </a:p>
          <a:p>
            <a:br>
              <a:rPr lang="en-AU" dirty="0"/>
            </a:br>
            <a:r>
              <a:rPr lang="en-AU" dirty="0"/>
              <a:t>This phase helped translate clinical data into predictive intelligence that a model could truly learn from.”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14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Once features were engineered, I needed to reduce dimensionality and remove noise to ensure model performance and interpretability. </a:t>
            </a:r>
          </a:p>
          <a:p>
            <a:br>
              <a:rPr lang="en-AU" dirty="0"/>
            </a:br>
            <a:r>
              <a:rPr lang="en-AU" dirty="0"/>
              <a:t>I applied basic filters to drop features with </a:t>
            </a:r>
            <a:r>
              <a:rPr lang="en-AU" b="1" dirty="0"/>
              <a:t>low variance</a:t>
            </a:r>
            <a:r>
              <a:rPr lang="en-AU" dirty="0"/>
              <a:t> or </a:t>
            </a:r>
            <a:r>
              <a:rPr lang="en-AU" b="1" dirty="0"/>
              <a:t>high correlation </a:t>
            </a:r>
            <a:r>
              <a:rPr lang="en-AU" dirty="0"/>
              <a:t>and then ranked the remaining ones using a </a:t>
            </a:r>
            <a:r>
              <a:rPr lang="en-AU" b="1" dirty="0" err="1"/>
              <a:t>RandomForest</a:t>
            </a:r>
            <a:r>
              <a:rPr lang="en-AU" b="1" dirty="0"/>
              <a:t> model</a:t>
            </a:r>
            <a:r>
              <a:rPr lang="en-AU" dirty="0"/>
              <a:t> based on importance scores. </a:t>
            </a:r>
          </a:p>
          <a:p>
            <a:br>
              <a:rPr lang="en-AU" dirty="0"/>
            </a:br>
            <a:r>
              <a:rPr lang="en-AU" dirty="0"/>
              <a:t>The top </a:t>
            </a:r>
            <a:r>
              <a:rPr lang="en-AU" b="1" dirty="0"/>
              <a:t>100 most predictive features</a:t>
            </a:r>
            <a:r>
              <a:rPr lang="en-AU" dirty="0"/>
              <a:t> were selected, and I stored this refined dataset back into AWS RDS to ensure reproducibility across later phases.”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6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 this stage, I addressed </a:t>
            </a:r>
            <a:r>
              <a:rPr lang="en-AU" b="1" dirty="0"/>
              <a:t>class imbalance</a:t>
            </a:r>
            <a:r>
              <a:rPr lang="en-AU" dirty="0"/>
              <a:t> using </a:t>
            </a:r>
            <a:r>
              <a:rPr lang="en-AU" b="1" dirty="0"/>
              <a:t>SMOTE</a:t>
            </a:r>
            <a:r>
              <a:rPr lang="en-AU" dirty="0"/>
              <a:t>, which is crucial since readmission events are relatively rare.</a:t>
            </a:r>
          </a:p>
          <a:p>
            <a:r>
              <a:rPr lang="en-AU" dirty="0"/>
              <a:t> </a:t>
            </a:r>
            <a:br>
              <a:rPr lang="en-AU" dirty="0"/>
            </a:br>
            <a:r>
              <a:rPr lang="en-AU" dirty="0"/>
              <a:t>I trained and tuned multiple models — </a:t>
            </a:r>
            <a:r>
              <a:rPr lang="en-AU" b="1" dirty="0" err="1"/>
              <a:t>RandomForest</a:t>
            </a:r>
            <a:r>
              <a:rPr lang="en-AU" dirty="0"/>
              <a:t>, </a:t>
            </a:r>
            <a:r>
              <a:rPr lang="en-AU" b="1" dirty="0"/>
              <a:t>Gradient Boosting</a:t>
            </a:r>
            <a:r>
              <a:rPr lang="en-AU" dirty="0"/>
              <a:t>, and </a:t>
            </a:r>
            <a:r>
              <a:rPr lang="en-AU" b="1" dirty="0" err="1"/>
              <a:t>HistGradientBoosting</a:t>
            </a:r>
            <a:r>
              <a:rPr lang="en-AU" b="1" dirty="0"/>
              <a:t>, </a:t>
            </a:r>
            <a:r>
              <a:rPr lang="en-AU" dirty="0"/>
              <a:t>using a consistent pipeline and tracked performance using </a:t>
            </a:r>
            <a:r>
              <a:rPr lang="en-AU" b="1" dirty="0"/>
              <a:t>ROC AUC</a:t>
            </a:r>
            <a:r>
              <a:rPr lang="en-AU" dirty="0"/>
              <a:t> as the key metric.</a:t>
            </a:r>
          </a:p>
          <a:p>
            <a:r>
              <a:rPr lang="en-AU" dirty="0"/>
              <a:t> </a:t>
            </a:r>
            <a:br>
              <a:rPr lang="en-AU" dirty="0"/>
            </a:br>
            <a:r>
              <a:rPr lang="en-AU" dirty="0"/>
              <a:t>Among the models, </a:t>
            </a:r>
            <a:r>
              <a:rPr lang="en-AU" b="1" dirty="0" err="1"/>
              <a:t>HistGradientBoosting</a:t>
            </a:r>
            <a:r>
              <a:rPr lang="en-AU" dirty="0"/>
              <a:t> performed the best with an AUC of </a:t>
            </a:r>
            <a:r>
              <a:rPr lang="en-AU" b="1" dirty="0"/>
              <a:t>0.6814</a:t>
            </a:r>
            <a:r>
              <a:rPr lang="en-AU" dirty="0"/>
              <a:t>, and I saved it as best_model_top100.pkl. </a:t>
            </a:r>
          </a:p>
          <a:p>
            <a:br>
              <a:rPr lang="en-AU" dirty="0"/>
            </a:br>
            <a:r>
              <a:rPr lang="en-AU" dirty="0"/>
              <a:t>I also used </a:t>
            </a:r>
            <a:r>
              <a:rPr lang="en-AU" b="1" dirty="0"/>
              <a:t>MLflow</a:t>
            </a:r>
            <a:r>
              <a:rPr lang="en-AU" dirty="0"/>
              <a:t> to log all experiments, metrics, and parameters, ensuring transparency and reproducibility for future tuning or </a:t>
            </a:r>
            <a:r>
              <a:rPr lang="en-AU" dirty="0" err="1"/>
              <a:t>productionization</a:t>
            </a:r>
            <a:r>
              <a:rPr lang="en-AU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4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make the predictions understandable and actionable, I used </a:t>
            </a:r>
            <a:r>
              <a:rPr lang="en-AU" b="1" dirty="0"/>
              <a:t>SHAP,</a:t>
            </a:r>
            <a:r>
              <a:rPr lang="en-AU" dirty="0"/>
              <a:t> a powerful interpretability technique. </a:t>
            </a:r>
          </a:p>
          <a:p>
            <a:br>
              <a:rPr lang="en-AU" dirty="0"/>
            </a:br>
            <a:r>
              <a:rPr lang="en-AU" dirty="0"/>
              <a:t>At a </a:t>
            </a:r>
            <a:r>
              <a:rPr lang="en-AU" b="1" dirty="0"/>
              <a:t>global level</a:t>
            </a:r>
            <a:r>
              <a:rPr lang="en-AU" dirty="0"/>
              <a:t>, I generated a </a:t>
            </a:r>
            <a:r>
              <a:rPr lang="en-AU" b="1" dirty="0"/>
              <a:t>summary plot</a:t>
            </a:r>
            <a:r>
              <a:rPr lang="en-AU" dirty="0"/>
              <a:t> to show the top drivers influencing readmission across all patients. For example, insulin status, medication changes, and discharge disposition were key contributors. </a:t>
            </a:r>
          </a:p>
          <a:p>
            <a:br>
              <a:rPr lang="en-AU" dirty="0"/>
            </a:br>
            <a:r>
              <a:rPr lang="en-AU" dirty="0"/>
              <a:t>More importantly, at a </a:t>
            </a:r>
            <a:r>
              <a:rPr lang="en-AU" b="1" dirty="0"/>
              <a:t>patient level</a:t>
            </a:r>
            <a:r>
              <a:rPr lang="en-AU" dirty="0"/>
              <a:t>, I used </a:t>
            </a:r>
            <a:r>
              <a:rPr lang="en-AU" b="1" dirty="0"/>
              <a:t>SHAP waterfall plots</a:t>
            </a:r>
            <a:r>
              <a:rPr lang="en-AU" dirty="0"/>
              <a:t>. These provide a transparent breakdown of what features increased or decreased the risk score for a specific individual. </a:t>
            </a:r>
          </a:p>
          <a:p>
            <a:br>
              <a:rPr lang="en-AU" dirty="0"/>
            </a:br>
            <a:r>
              <a:rPr lang="en-AU" dirty="0"/>
              <a:t>This helps build </a:t>
            </a:r>
            <a:r>
              <a:rPr lang="en-AU" b="1" dirty="0"/>
              <a:t>trust and explainability</a:t>
            </a:r>
            <a:r>
              <a:rPr lang="en-AU" dirty="0"/>
              <a:t> for clinicians and enables better decisions based on ‘why’ a patient is considered high-risk.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19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enhance the value beyond prediction, I integrated </a:t>
            </a:r>
            <a:r>
              <a:rPr lang="en-AU" b="1" dirty="0"/>
              <a:t>Mistral-7B</a:t>
            </a:r>
            <a:r>
              <a:rPr lang="en-AU" dirty="0"/>
              <a:t> using </a:t>
            </a:r>
            <a:r>
              <a:rPr lang="en-AU" b="1" dirty="0"/>
              <a:t>AWS Bedrock</a:t>
            </a:r>
            <a:r>
              <a:rPr lang="en-AU" dirty="0"/>
              <a:t>. </a:t>
            </a:r>
          </a:p>
          <a:p>
            <a:br>
              <a:rPr lang="en-AU" dirty="0"/>
            </a:br>
            <a:r>
              <a:rPr lang="en-AU" dirty="0"/>
              <a:t>This allowed me to generate </a:t>
            </a:r>
            <a:r>
              <a:rPr lang="en-AU" b="1" dirty="0"/>
              <a:t>human-readable summaries</a:t>
            </a:r>
            <a:r>
              <a:rPr lang="en-AU" dirty="0"/>
              <a:t> of a patient’s risk profile, including gender, inpatient history, medication use, and hypertension status — all personalized per patient. </a:t>
            </a:r>
          </a:p>
          <a:p>
            <a:br>
              <a:rPr lang="en-AU" dirty="0"/>
            </a:br>
            <a:r>
              <a:rPr lang="en-AU" dirty="0"/>
              <a:t>I also enabled a </a:t>
            </a:r>
            <a:r>
              <a:rPr lang="en-AU" b="1" dirty="0"/>
              <a:t>natural language Q&amp;A assistant</a:t>
            </a:r>
            <a:r>
              <a:rPr lang="en-AU" dirty="0"/>
              <a:t> where stakeholders can ask contextual questions like ‘What are top causes of readmission for patients over 60?’ and receive LLM-powered insights instantly. </a:t>
            </a:r>
          </a:p>
          <a:p>
            <a:br>
              <a:rPr lang="en-AU" dirty="0"/>
            </a:br>
            <a:r>
              <a:rPr lang="en-AU" dirty="0"/>
              <a:t>Finally, I added a feature to </a:t>
            </a:r>
            <a:r>
              <a:rPr lang="en-AU" b="1" dirty="0"/>
              <a:t>translate complex ICD-9 codes</a:t>
            </a:r>
            <a:r>
              <a:rPr lang="en-AU" dirty="0"/>
              <a:t> into plain English for medical or non-technical staff, improving collaboration across teams.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A57C4-BE2B-3A45-A9B4-1CAD8E1F8E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8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9B1E9-3710-9F4E-AE08-A26CF219CCC7}" type="datetime1">
              <a:rPr lang="en-IN" smtClean="0"/>
              <a:t>10/07/25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632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900" b="1" i="0" u="heavy">
                <a:solidFill>
                  <a:srgbClr val="2632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A453-CD2F-F149-8154-0A4AE58CECC8}" type="datetime1">
              <a:rPr lang="en-IN" smtClean="0"/>
              <a:t>10/07/25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632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DC27F-0997-0F40-B44A-40B41EC62921}" type="datetime1">
              <a:rPr lang="en-IN" smtClean="0"/>
              <a:t>10/07/25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387174"/>
            <a:ext cx="4141470" cy="131445"/>
          </a:xfrm>
          <a:custGeom>
            <a:avLst/>
            <a:gdLst/>
            <a:ahLst/>
            <a:cxnLst/>
            <a:rect l="l" t="t" r="r" b="b"/>
            <a:pathLst>
              <a:path w="4141470" h="131445">
                <a:moveTo>
                  <a:pt x="4140898" y="0"/>
                </a:moveTo>
                <a:lnTo>
                  <a:pt x="0" y="0"/>
                </a:lnTo>
                <a:lnTo>
                  <a:pt x="0" y="131400"/>
                </a:lnTo>
                <a:lnTo>
                  <a:pt x="4140898" y="131400"/>
                </a:lnTo>
                <a:lnTo>
                  <a:pt x="4140898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2632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88313-DD91-4E4C-9996-D6F7E8F9826C}" type="datetime1">
              <a:rPr lang="en-IN" smtClean="0"/>
              <a:t>10/07/25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69FAB-29A0-D845-BF52-60F2E1644E7D}" type="datetime1">
              <a:rPr lang="en-IN" smtClean="0"/>
              <a:t>10/07/25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8107" y="260223"/>
            <a:ext cx="1767785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2632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0416" y="1352422"/>
            <a:ext cx="6983166" cy="138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00" b="1" i="0" u="heavy">
                <a:solidFill>
                  <a:srgbClr val="26323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B1510-2E88-354D-8DE7-4010F590E822}" type="datetime1">
              <a:rPr lang="en-IN" smtClean="0"/>
              <a:t>10/07/25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52.65.180.150:8501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slidesgo.com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ories.com/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www.freepik.com/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www.flaticon.com/" TargetMode="Externa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325" y="1581150"/>
            <a:ext cx="4095675" cy="134139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algn="l"/>
            <a:r>
              <a:rPr lang="en-AU" sz="2800" dirty="0">
                <a:solidFill>
                  <a:srgbClr val="000000"/>
                </a:solidFill>
                <a:latin typeface="+mn-lt"/>
              </a:rPr>
              <a:t>Diabetes Readmission Risk AI Dashboard: Predictive Modeling + GenAI Assistant</a:t>
            </a:r>
            <a:endParaRPr lang="en-IN" sz="2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19100" cy="2690495"/>
          </a:xfrm>
          <a:custGeom>
            <a:avLst/>
            <a:gdLst/>
            <a:ahLst/>
            <a:cxnLst/>
            <a:rect l="l" t="t" r="r" b="b"/>
            <a:pathLst>
              <a:path w="419100" h="2690495">
                <a:moveTo>
                  <a:pt x="418500" y="0"/>
                </a:moveTo>
                <a:lnTo>
                  <a:pt x="0" y="0"/>
                </a:lnTo>
                <a:lnTo>
                  <a:pt x="0" y="2690101"/>
                </a:lnTo>
                <a:lnTo>
                  <a:pt x="418500" y="2690101"/>
                </a:lnTo>
                <a:lnTo>
                  <a:pt x="418500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3183" y="756667"/>
            <a:ext cx="3986187" cy="3630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29370" y="4075799"/>
            <a:ext cx="314960" cy="1068070"/>
          </a:xfrm>
          <a:custGeom>
            <a:avLst/>
            <a:gdLst/>
            <a:ahLst/>
            <a:cxnLst/>
            <a:rect l="l" t="t" r="r" b="b"/>
            <a:pathLst>
              <a:path w="314959" h="1068070">
                <a:moveTo>
                  <a:pt x="314699" y="0"/>
                </a:moveTo>
                <a:lnTo>
                  <a:pt x="0" y="0"/>
                </a:lnTo>
                <a:lnTo>
                  <a:pt x="0" y="1067700"/>
                </a:lnTo>
                <a:lnTo>
                  <a:pt x="314699" y="1067700"/>
                </a:lnTo>
                <a:lnTo>
                  <a:pt x="314699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58772" y="92398"/>
            <a:ext cx="1085850" cy="131445"/>
          </a:xfrm>
          <a:custGeom>
            <a:avLst/>
            <a:gdLst/>
            <a:ahLst/>
            <a:cxnLst/>
            <a:rect l="l" t="t" r="r" b="b"/>
            <a:pathLst>
              <a:path w="1085850" h="131445">
                <a:moveTo>
                  <a:pt x="1085400" y="0"/>
                </a:moveTo>
                <a:lnTo>
                  <a:pt x="0" y="0"/>
                </a:lnTo>
                <a:lnTo>
                  <a:pt x="0" y="131400"/>
                </a:lnTo>
                <a:lnTo>
                  <a:pt x="1085400" y="131400"/>
                </a:lnTo>
                <a:lnTo>
                  <a:pt x="1085400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7C5B8-AC15-9FA4-86CB-14072ADA9A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82215-2BCE-728E-6705-EC77EB33561A}"/>
              </a:ext>
            </a:extLst>
          </p:cNvPr>
          <p:cNvSpPr txBox="1"/>
          <p:nvPr/>
        </p:nvSpPr>
        <p:spPr>
          <a:xfrm>
            <a:off x="4591125" y="4206476"/>
            <a:ext cx="40956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200" b="1" dirty="0"/>
              <a:t>Presented by</a:t>
            </a:r>
            <a:r>
              <a:rPr lang="en-AU" sz="1200" dirty="0"/>
              <a:t>: Gobinath Subramani</a:t>
            </a:r>
          </a:p>
          <a:p>
            <a:pPr>
              <a:buNone/>
            </a:pPr>
            <a:r>
              <a:rPr lang="en-AU" sz="1200" b="1" dirty="0"/>
              <a:t>Date</a:t>
            </a:r>
            <a:r>
              <a:rPr lang="en-AU" sz="1200" dirty="0"/>
              <a:t>: 10</a:t>
            </a:r>
            <a:r>
              <a:rPr lang="en-AU" sz="1200" baseline="30000" dirty="0"/>
              <a:t>th</a:t>
            </a:r>
            <a:r>
              <a:rPr lang="en-AU" sz="1200" dirty="0"/>
              <a:t> July 2029</a:t>
            </a:r>
          </a:p>
          <a:p>
            <a:r>
              <a:rPr lang="en-AU" sz="1200" b="1" dirty="0"/>
              <a:t>Context</a:t>
            </a:r>
            <a:r>
              <a:rPr lang="en-AU" sz="1200" dirty="0"/>
              <a:t>: DHL Data Science Assignment – Executive Insights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6088-8D3E-BAB3-1966-BD6EC4E9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9C8C667-00FE-FA1C-34D8-6887F57392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9551" y="250837"/>
            <a:ext cx="4191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N" sz="3200" dirty="0">
                <a:latin typeface="+mn-lt"/>
              </a:rPr>
              <a:t>SOLUTION APPROACH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0E9108D-C4AF-5CF1-2734-E8B84AF23B6F}"/>
              </a:ext>
            </a:extLst>
          </p:cNvPr>
          <p:cNvSpPr txBox="1"/>
          <p:nvPr/>
        </p:nvSpPr>
        <p:spPr>
          <a:xfrm>
            <a:off x="3108951" y="900407"/>
            <a:ext cx="5765789" cy="632802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lvl="1" algn="just">
              <a:lnSpc>
                <a:spcPct val="150000"/>
              </a:lnSpc>
            </a:pPr>
            <a:endParaRPr lang="en-AU" sz="1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765A662-ED91-66DC-7C28-81FE8C8BD1A9}"/>
              </a:ext>
            </a:extLst>
          </p:cNvPr>
          <p:cNvSpPr/>
          <p:nvPr/>
        </p:nvSpPr>
        <p:spPr>
          <a:xfrm>
            <a:off x="0" y="204476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803" y="0"/>
                </a:moveTo>
                <a:lnTo>
                  <a:pt x="0" y="0"/>
                </a:lnTo>
                <a:lnTo>
                  <a:pt x="0" y="344100"/>
                </a:lnTo>
                <a:lnTo>
                  <a:pt x="2614803" y="344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724AC7D-F384-7E6F-1056-1E084503D114}"/>
              </a:ext>
            </a:extLst>
          </p:cNvPr>
          <p:cNvSpPr/>
          <p:nvPr/>
        </p:nvSpPr>
        <p:spPr>
          <a:xfrm>
            <a:off x="248099" y="1364147"/>
            <a:ext cx="2860852" cy="286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086A952-6A7B-57D7-4B1D-3F15F84BC349}"/>
              </a:ext>
            </a:extLst>
          </p:cNvPr>
          <p:cNvSpPr/>
          <p:nvPr/>
        </p:nvSpPr>
        <p:spPr>
          <a:xfrm>
            <a:off x="7344003" y="4948525"/>
            <a:ext cx="1800225" cy="195580"/>
          </a:xfrm>
          <a:custGeom>
            <a:avLst/>
            <a:gdLst/>
            <a:ahLst/>
            <a:cxnLst/>
            <a:rect l="l" t="t" r="r" b="b"/>
            <a:pathLst>
              <a:path w="1800225" h="195579">
                <a:moveTo>
                  <a:pt x="1799996" y="0"/>
                </a:moveTo>
                <a:lnTo>
                  <a:pt x="0" y="0"/>
                </a:lnTo>
                <a:lnTo>
                  <a:pt x="0" y="194999"/>
                </a:lnTo>
                <a:lnTo>
                  <a:pt x="1799996" y="194999"/>
                </a:lnTo>
                <a:lnTo>
                  <a:pt x="1799996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870CF-7D82-8107-6715-B33A8B7A92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820AD-4BDF-9C10-975C-26C46492F328}"/>
              </a:ext>
            </a:extLst>
          </p:cNvPr>
          <p:cNvSpPr txBox="1"/>
          <p:nvPr/>
        </p:nvSpPr>
        <p:spPr>
          <a:xfrm>
            <a:off x="2895600" y="1384363"/>
            <a:ext cx="5948659" cy="296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sz="1400" b="1" dirty="0"/>
              <a:t>PHASE 7: Interactive Dashboard Deployment</a:t>
            </a:r>
          </a:p>
          <a:p>
            <a:pPr algn="just">
              <a:lnSpc>
                <a:spcPct val="150000"/>
              </a:lnSpc>
            </a:pPr>
            <a:endParaRPr lang="en-AU" sz="1400" b="1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Built a professional </a:t>
            </a:r>
            <a:r>
              <a:rPr lang="en-AU" sz="1400" b="1" dirty="0"/>
              <a:t>Streamlit dashboard</a:t>
            </a:r>
            <a:r>
              <a:rPr lang="en-AU" sz="1400" dirty="0"/>
              <a:t> hosted on </a:t>
            </a:r>
            <a:r>
              <a:rPr lang="en-AU" sz="1400" b="1" dirty="0"/>
              <a:t>EC2</a:t>
            </a:r>
            <a:r>
              <a:rPr lang="en-AU" sz="1400" dirty="0"/>
              <a:t>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Predicts risk scores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Visualizes top risk factors (SHAP)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Allows GenAI-based Q&amp;A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Generates PDF clinical summaries for stakeholders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767D2EF-FCB6-A9DC-03F5-02C94839AC80}"/>
              </a:ext>
            </a:extLst>
          </p:cNvPr>
          <p:cNvSpPr/>
          <p:nvPr/>
        </p:nvSpPr>
        <p:spPr>
          <a:xfrm>
            <a:off x="4546600" y="810332"/>
            <a:ext cx="26712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3274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A8E64-3291-B6B0-8D93-9584762E0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D69C3E-9DA2-1AAB-1A14-16D57379A3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1200" y="76377"/>
            <a:ext cx="6324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AU" sz="3200" dirty="0">
                <a:latin typeface="+mn-lt"/>
              </a:rPr>
              <a:t>DATA INGESTION &amp; EXPLORATION</a:t>
            </a:r>
            <a:br>
              <a:rPr lang="en-AU" sz="3200" dirty="0">
                <a:latin typeface="+mn-lt"/>
              </a:rPr>
            </a:br>
            <a:endParaRPr lang="en-IN" sz="3200" dirty="0">
              <a:latin typeface="+mn-lt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16E2FE9-4B92-FD92-A8CA-3AEE47B4B72B}"/>
              </a:ext>
            </a:extLst>
          </p:cNvPr>
          <p:cNvSpPr txBox="1"/>
          <p:nvPr/>
        </p:nvSpPr>
        <p:spPr>
          <a:xfrm>
            <a:off x="369233" y="677545"/>
            <a:ext cx="8297247" cy="42831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sz="1600" b="1" dirty="0"/>
              <a:t>Overview:</a:t>
            </a:r>
            <a:endParaRPr lang="en-AU" sz="14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I ingested over </a:t>
            </a:r>
            <a:r>
              <a:rPr lang="en-AU" sz="1400" b="1" dirty="0"/>
              <a:t>100,000 patient records</a:t>
            </a:r>
            <a:r>
              <a:rPr lang="en-AU" sz="1400" dirty="0"/>
              <a:t> from the publicly available UCI Diabetes dataset.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The raw CSV files were loaded into </a:t>
            </a:r>
            <a:r>
              <a:rPr lang="en-AU" sz="1400" b="1" dirty="0"/>
              <a:t>AWS RDS (MySQL)</a:t>
            </a:r>
            <a:r>
              <a:rPr lang="en-AU" sz="1400" dirty="0"/>
              <a:t> for scalable querying and downstream integration with ML pipelines.</a:t>
            </a:r>
          </a:p>
          <a:p>
            <a:pPr algn="just">
              <a:lnSpc>
                <a:spcPct val="150000"/>
              </a:lnSpc>
            </a:pP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600" b="1" dirty="0"/>
              <a:t>Key Highlights:</a:t>
            </a:r>
            <a:endParaRPr lang="en-AU" sz="16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✅ Structured data spanning </a:t>
            </a:r>
            <a:r>
              <a:rPr lang="en-AU" sz="1400" b="1" dirty="0"/>
              <a:t>hospital admissions from 1999 to 2008</a:t>
            </a:r>
            <a:endParaRPr lang="en-AU" sz="14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✅ Included demographics, diagnoses, lab tests, medications, and discharge outcomes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✅ Initial profiling showed: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50+ categorical variables</a:t>
            </a:r>
            <a:endParaRPr lang="en-AU" sz="14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Multiple missing values &amp; data inconsistencies</a:t>
            </a:r>
            <a:endParaRPr lang="en-AU" sz="14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Several redundant or constant columns</a:t>
            </a:r>
            <a:endParaRPr lang="en-AU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D732622-11F5-12C2-80DE-342145F5242A}"/>
              </a:ext>
            </a:extLst>
          </p:cNvPr>
          <p:cNvSpPr/>
          <p:nvPr/>
        </p:nvSpPr>
        <p:spPr>
          <a:xfrm>
            <a:off x="0" y="165181"/>
            <a:ext cx="1128395" cy="163830"/>
          </a:xfrm>
          <a:custGeom>
            <a:avLst/>
            <a:gdLst/>
            <a:ahLst/>
            <a:cxnLst/>
            <a:rect l="l" t="t" r="r" b="b"/>
            <a:pathLst>
              <a:path w="1128395" h="163829">
                <a:moveTo>
                  <a:pt x="1128299" y="0"/>
                </a:moveTo>
                <a:lnTo>
                  <a:pt x="0" y="0"/>
                </a:lnTo>
                <a:lnTo>
                  <a:pt x="0" y="163799"/>
                </a:lnTo>
                <a:lnTo>
                  <a:pt x="1128299" y="163799"/>
                </a:lnTo>
                <a:lnTo>
                  <a:pt x="1128299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F2D51B-5CB6-B109-FFFA-9CDB13CFCCD1}"/>
              </a:ext>
            </a:extLst>
          </p:cNvPr>
          <p:cNvSpPr/>
          <p:nvPr/>
        </p:nvSpPr>
        <p:spPr>
          <a:xfrm>
            <a:off x="-174" y="404274"/>
            <a:ext cx="848360" cy="136525"/>
          </a:xfrm>
          <a:custGeom>
            <a:avLst/>
            <a:gdLst/>
            <a:ahLst/>
            <a:cxnLst/>
            <a:rect l="l" t="t" r="r" b="b"/>
            <a:pathLst>
              <a:path w="848360" h="136525">
                <a:moveTo>
                  <a:pt x="848099" y="0"/>
                </a:moveTo>
                <a:lnTo>
                  <a:pt x="0" y="0"/>
                </a:lnTo>
                <a:lnTo>
                  <a:pt x="0" y="136199"/>
                </a:lnTo>
                <a:lnTo>
                  <a:pt x="848099" y="136199"/>
                </a:lnTo>
                <a:lnTo>
                  <a:pt x="848099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2F1745C-F1F0-F48B-399D-BA01B1F59151}"/>
              </a:ext>
            </a:extLst>
          </p:cNvPr>
          <p:cNvSpPr/>
          <p:nvPr/>
        </p:nvSpPr>
        <p:spPr>
          <a:xfrm>
            <a:off x="8458200" y="3333750"/>
            <a:ext cx="220048" cy="2235835"/>
          </a:xfrm>
          <a:custGeom>
            <a:avLst/>
            <a:gdLst/>
            <a:ahLst/>
            <a:cxnLst/>
            <a:rect l="l" t="t" r="r" b="b"/>
            <a:pathLst>
              <a:path w="233679" h="2235835">
                <a:moveTo>
                  <a:pt x="233400" y="0"/>
                </a:moveTo>
                <a:lnTo>
                  <a:pt x="0" y="0"/>
                </a:lnTo>
                <a:lnTo>
                  <a:pt x="0" y="2235301"/>
                </a:lnTo>
                <a:lnTo>
                  <a:pt x="233400" y="2235301"/>
                </a:lnTo>
                <a:lnTo>
                  <a:pt x="233400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E9565-770A-6201-2A1F-A6F18097E5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D328DEFF-BE06-047D-17F0-9A8AAE82CC9A}"/>
              </a:ext>
            </a:extLst>
          </p:cNvPr>
          <p:cNvSpPr/>
          <p:nvPr/>
        </p:nvSpPr>
        <p:spPr>
          <a:xfrm>
            <a:off x="2230160" y="666750"/>
            <a:ext cx="54000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673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76377"/>
            <a:ext cx="63246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AU" sz="3200" dirty="0">
                <a:latin typeface="+mn-lt"/>
              </a:rPr>
              <a:t>DATA INGESTION &amp; EXPLORATION</a:t>
            </a:r>
            <a:br>
              <a:rPr lang="en-AU" sz="3200" dirty="0">
                <a:latin typeface="+mn-lt"/>
              </a:rPr>
            </a:br>
            <a:endParaRPr lang="en-IN" sz="3200" dirty="0">
              <a:latin typeface="+mn-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866" y="1060697"/>
            <a:ext cx="7391400" cy="197483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sz="1600" b="1" dirty="0"/>
              <a:t>Tools Used:</a:t>
            </a:r>
          </a:p>
          <a:p>
            <a:pPr algn="just">
              <a:lnSpc>
                <a:spcPct val="150000"/>
              </a:lnSpc>
            </a:pPr>
            <a:endParaRPr lang="en-AU" sz="14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Pandas &amp; </a:t>
            </a:r>
            <a:r>
              <a:rPr lang="en-AU" sz="1400" dirty="0" err="1"/>
              <a:t>SQLAlchemy</a:t>
            </a:r>
            <a:r>
              <a:rPr lang="en-AU" sz="1400" dirty="0"/>
              <a:t> for ingestion and cleanup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AWS RDS (MySQL) for centralized data storage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Early </a:t>
            </a:r>
            <a:r>
              <a:rPr lang="en-AU" sz="1400" b="1" dirty="0"/>
              <a:t>EDA</a:t>
            </a:r>
            <a:r>
              <a:rPr lang="en-AU" sz="1400" dirty="0"/>
              <a:t> using pandas-profiling and visualization tools to spot outliers and imbalances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8" name="object 8"/>
          <p:cNvSpPr/>
          <p:nvPr/>
        </p:nvSpPr>
        <p:spPr>
          <a:xfrm>
            <a:off x="0" y="165181"/>
            <a:ext cx="1128395" cy="163830"/>
          </a:xfrm>
          <a:custGeom>
            <a:avLst/>
            <a:gdLst/>
            <a:ahLst/>
            <a:cxnLst/>
            <a:rect l="l" t="t" r="r" b="b"/>
            <a:pathLst>
              <a:path w="1128395" h="163829">
                <a:moveTo>
                  <a:pt x="1128299" y="0"/>
                </a:moveTo>
                <a:lnTo>
                  <a:pt x="0" y="0"/>
                </a:lnTo>
                <a:lnTo>
                  <a:pt x="0" y="163799"/>
                </a:lnTo>
                <a:lnTo>
                  <a:pt x="1128299" y="163799"/>
                </a:lnTo>
                <a:lnTo>
                  <a:pt x="1128299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174" y="404274"/>
            <a:ext cx="848360" cy="136525"/>
          </a:xfrm>
          <a:custGeom>
            <a:avLst/>
            <a:gdLst/>
            <a:ahLst/>
            <a:cxnLst/>
            <a:rect l="l" t="t" r="r" b="b"/>
            <a:pathLst>
              <a:path w="848360" h="136525">
                <a:moveTo>
                  <a:pt x="848099" y="0"/>
                </a:moveTo>
                <a:lnTo>
                  <a:pt x="0" y="0"/>
                </a:lnTo>
                <a:lnTo>
                  <a:pt x="0" y="136199"/>
                </a:lnTo>
                <a:lnTo>
                  <a:pt x="848099" y="136199"/>
                </a:lnTo>
                <a:lnTo>
                  <a:pt x="848099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8200" y="3333750"/>
            <a:ext cx="220048" cy="2235835"/>
          </a:xfrm>
          <a:custGeom>
            <a:avLst/>
            <a:gdLst/>
            <a:ahLst/>
            <a:cxnLst/>
            <a:rect l="l" t="t" r="r" b="b"/>
            <a:pathLst>
              <a:path w="233679" h="2235835">
                <a:moveTo>
                  <a:pt x="233400" y="0"/>
                </a:moveTo>
                <a:lnTo>
                  <a:pt x="0" y="0"/>
                </a:lnTo>
                <a:lnTo>
                  <a:pt x="0" y="2235301"/>
                </a:lnTo>
                <a:lnTo>
                  <a:pt x="233400" y="2235301"/>
                </a:lnTo>
                <a:lnTo>
                  <a:pt x="233400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9EB2B-6894-38D3-6E0C-613E517C1B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9F35212C-F24E-1BA9-78FB-6B20345E89B4}"/>
              </a:ext>
            </a:extLst>
          </p:cNvPr>
          <p:cNvSpPr/>
          <p:nvPr/>
        </p:nvSpPr>
        <p:spPr>
          <a:xfrm>
            <a:off x="2199680" y="581502"/>
            <a:ext cx="54000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6490-E76F-BF62-F950-8661D880F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6138AF0-7501-CBF8-4291-EB2AE9E3BF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877" y="2103630"/>
            <a:ext cx="811405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AU" sz="3200" dirty="0">
                <a:latin typeface="+mn-lt"/>
              </a:rPr>
              <a:t>KEY INSIGHTS – EDA &amp; FEATURE ENGINEERING</a:t>
            </a:r>
            <a:endParaRPr lang="en-IN" sz="3200" dirty="0">
              <a:latin typeface="+mn-l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C37649B-B0EB-D61F-55E7-F8D937CD8CB8}"/>
              </a:ext>
            </a:extLst>
          </p:cNvPr>
          <p:cNvSpPr/>
          <p:nvPr/>
        </p:nvSpPr>
        <p:spPr>
          <a:xfrm>
            <a:off x="0" y="165181"/>
            <a:ext cx="1128395" cy="163830"/>
          </a:xfrm>
          <a:custGeom>
            <a:avLst/>
            <a:gdLst/>
            <a:ahLst/>
            <a:cxnLst/>
            <a:rect l="l" t="t" r="r" b="b"/>
            <a:pathLst>
              <a:path w="1128395" h="163829">
                <a:moveTo>
                  <a:pt x="1128299" y="0"/>
                </a:moveTo>
                <a:lnTo>
                  <a:pt x="0" y="0"/>
                </a:lnTo>
                <a:lnTo>
                  <a:pt x="0" y="163799"/>
                </a:lnTo>
                <a:lnTo>
                  <a:pt x="1128299" y="163799"/>
                </a:lnTo>
                <a:lnTo>
                  <a:pt x="1128299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2992E9A-FF38-3B77-F0FF-EB663155A0C8}"/>
              </a:ext>
            </a:extLst>
          </p:cNvPr>
          <p:cNvSpPr/>
          <p:nvPr/>
        </p:nvSpPr>
        <p:spPr>
          <a:xfrm>
            <a:off x="-174" y="404274"/>
            <a:ext cx="848360" cy="136525"/>
          </a:xfrm>
          <a:custGeom>
            <a:avLst/>
            <a:gdLst/>
            <a:ahLst/>
            <a:cxnLst/>
            <a:rect l="l" t="t" r="r" b="b"/>
            <a:pathLst>
              <a:path w="848360" h="136525">
                <a:moveTo>
                  <a:pt x="848099" y="0"/>
                </a:moveTo>
                <a:lnTo>
                  <a:pt x="0" y="0"/>
                </a:lnTo>
                <a:lnTo>
                  <a:pt x="0" y="136199"/>
                </a:lnTo>
                <a:lnTo>
                  <a:pt x="848099" y="136199"/>
                </a:lnTo>
                <a:lnTo>
                  <a:pt x="848099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74CD070-2E5C-91F5-F489-A5419D7FD047}"/>
              </a:ext>
            </a:extLst>
          </p:cNvPr>
          <p:cNvSpPr/>
          <p:nvPr/>
        </p:nvSpPr>
        <p:spPr>
          <a:xfrm>
            <a:off x="8458200" y="3333750"/>
            <a:ext cx="220048" cy="2235835"/>
          </a:xfrm>
          <a:custGeom>
            <a:avLst/>
            <a:gdLst/>
            <a:ahLst/>
            <a:cxnLst/>
            <a:rect l="l" t="t" r="r" b="b"/>
            <a:pathLst>
              <a:path w="233679" h="2235835">
                <a:moveTo>
                  <a:pt x="233400" y="0"/>
                </a:moveTo>
                <a:lnTo>
                  <a:pt x="0" y="0"/>
                </a:lnTo>
                <a:lnTo>
                  <a:pt x="0" y="2235301"/>
                </a:lnTo>
                <a:lnTo>
                  <a:pt x="233400" y="2235301"/>
                </a:lnTo>
                <a:lnTo>
                  <a:pt x="233400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EC4C4-95E6-496F-5D40-1118AE5DB8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77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145811"/>
            <a:ext cx="6324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DATA CLEANING &amp; PROFILING</a:t>
            </a:r>
            <a:endParaRPr lang="en-IN" sz="3200" u="sng" dirty="0">
              <a:latin typeface="+mn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04470"/>
            <a:ext cx="261493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987" y="1428750"/>
            <a:ext cx="4909813" cy="2887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Standardized missing values (e.g., '?', 'Not Mapped', 'Unknown/Invalid')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Dropped constant and duplicate columns (e.g., weight, </a:t>
            </a:r>
            <a:r>
              <a:rPr lang="en-AU" sz="1400" dirty="0" err="1"/>
              <a:t>payer_code</a:t>
            </a:r>
            <a:r>
              <a:rPr lang="en-AU" sz="1400" dirty="0"/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Converted </a:t>
            </a:r>
            <a:r>
              <a:rPr lang="en-AU" sz="1400" b="1" dirty="0"/>
              <a:t>age ranges into numeric midpoints</a:t>
            </a:r>
            <a:endParaRPr lang="en-AU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Mapped coded columns to descriptions for readability (e.g., </a:t>
            </a:r>
            <a:r>
              <a:rPr lang="en-AU" sz="1400" dirty="0" err="1"/>
              <a:t>admission_type</a:t>
            </a:r>
            <a:r>
              <a:rPr lang="en-AU" sz="1400" dirty="0"/>
              <a:t>, </a:t>
            </a:r>
            <a:r>
              <a:rPr lang="en-AU" sz="1400" dirty="0" err="1"/>
              <a:t>discharge_disposition</a:t>
            </a:r>
            <a:r>
              <a:rPr lang="en-AU" sz="1400" dirty="0"/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Created new </a:t>
            </a:r>
            <a:r>
              <a:rPr lang="en-AU" sz="1400" b="1" dirty="0"/>
              <a:t>binary flags</a:t>
            </a:r>
            <a:r>
              <a:rPr lang="en-AU" sz="1400" dirty="0"/>
              <a:t>: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 err="1"/>
              <a:t>is_male</a:t>
            </a:r>
            <a:r>
              <a:rPr lang="en-AU" sz="1400" dirty="0"/>
              <a:t>, </a:t>
            </a:r>
            <a:r>
              <a:rPr lang="en-AU" sz="1400" dirty="0" err="1"/>
              <a:t>readmitted_flag</a:t>
            </a:r>
            <a:r>
              <a:rPr lang="en-AU" sz="1400" dirty="0"/>
              <a:t>, A1C_flag, </a:t>
            </a:r>
            <a:r>
              <a:rPr lang="en-AU" sz="1400" dirty="0" err="1"/>
              <a:t>med_change</a:t>
            </a:r>
            <a:endParaRPr lang="en-AU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F0174-7947-523B-257A-4E5FB58841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14</a:t>
            </a:fld>
            <a:endParaRPr lang="en-I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AAF1C45-9F5A-366F-7F53-56138ED1A3B4}"/>
              </a:ext>
            </a:extLst>
          </p:cNvPr>
          <p:cNvSpPr/>
          <p:nvPr/>
        </p:nvSpPr>
        <p:spPr>
          <a:xfrm>
            <a:off x="5867399" y="727204"/>
            <a:ext cx="3225241" cy="3689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98332-AD0E-AC78-45D0-2BBD561C4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6C8C735-D6DB-D721-E5BB-7A8FE2328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4600" y="145811"/>
            <a:ext cx="659129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DOMAIN FEATURE ENGINEERING</a:t>
            </a: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277861A-743E-1254-2769-F751286D7A17}"/>
              </a:ext>
            </a:extLst>
          </p:cNvPr>
          <p:cNvSpPr/>
          <p:nvPr/>
        </p:nvSpPr>
        <p:spPr>
          <a:xfrm>
            <a:off x="0" y="145811"/>
            <a:ext cx="24384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662B295-FC6A-56ED-C756-2FDA0BF73981}"/>
              </a:ext>
            </a:extLst>
          </p:cNvPr>
          <p:cNvSpPr txBox="1"/>
          <p:nvPr/>
        </p:nvSpPr>
        <p:spPr>
          <a:xfrm>
            <a:off x="347987" y="1428750"/>
            <a:ext cx="5214613" cy="2887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Created </a:t>
            </a:r>
            <a:r>
              <a:rPr lang="en-AU" sz="1400" b="1" dirty="0"/>
              <a:t>medication complexity score</a:t>
            </a:r>
            <a:r>
              <a:rPr lang="en-AU" sz="1400" dirty="0"/>
              <a:t> based on 21 drug features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Added </a:t>
            </a:r>
            <a:r>
              <a:rPr lang="en-AU" sz="1400" b="1" dirty="0"/>
              <a:t>risk behaviour flags</a:t>
            </a:r>
            <a:r>
              <a:rPr lang="en-AU" sz="1400" dirty="0"/>
              <a:t>: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 err="1"/>
              <a:t>frequent_inpatient</a:t>
            </a:r>
            <a:r>
              <a:rPr lang="en-AU" sz="1400" dirty="0"/>
              <a:t>, </a:t>
            </a:r>
            <a:r>
              <a:rPr lang="en-AU" sz="1400" dirty="0" err="1"/>
              <a:t>long_stay</a:t>
            </a:r>
            <a:r>
              <a:rPr lang="en-AU" sz="1400" dirty="0"/>
              <a:t>, </a:t>
            </a:r>
            <a:r>
              <a:rPr lang="en-AU" sz="1400" dirty="0" err="1"/>
              <a:t>complex_treatment</a:t>
            </a:r>
            <a:endParaRPr lang="en-AU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Engineered </a:t>
            </a:r>
            <a:r>
              <a:rPr lang="en-AU" sz="1400" b="1" dirty="0"/>
              <a:t>comorbidity indicators</a:t>
            </a:r>
            <a:r>
              <a:rPr lang="en-AU" sz="1400" dirty="0"/>
              <a:t> using ICD-9 codes: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 err="1"/>
              <a:t>has_ketoacidosis</a:t>
            </a:r>
            <a:r>
              <a:rPr lang="en-AU" sz="1400" dirty="0"/>
              <a:t>, </a:t>
            </a:r>
            <a:r>
              <a:rPr lang="en-AU" sz="1400" dirty="0" err="1"/>
              <a:t>has_hypertension</a:t>
            </a:r>
            <a:r>
              <a:rPr lang="en-AU" sz="1400" dirty="0"/>
              <a:t>, </a:t>
            </a:r>
            <a:r>
              <a:rPr lang="en-AU" sz="1400" dirty="0" err="1"/>
              <a:t>has_infection</a:t>
            </a:r>
            <a:endParaRPr lang="en-AU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Built </a:t>
            </a:r>
            <a:r>
              <a:rPr lang="en-AU" sz="1400" b="1" dirty="0"/>
              <a:t>interaction terms</a:t>
            </a:r>
            <a:r>
              <a:rPr lang="en-AU" sz="1400" dirty="0"/>
              <a:t>: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 err="1"/>
              <a:t>diabetesMed</a:t>
            </a:r>
            <a:r>
              <a:rPr lang="en-AU" sz="1400" dirty="0"/>
              <a:t> × insulin, </a:t>
            </a:r>
            <a:r>
              <a:rPr lang="en-AU" sz="1400" dirty="0" err="1"/>
              <a:t>num_medications</a:t>
            </a:r>
            <a:r>
              <a:rPr lang="en-AU" sz="1400" dirty="0"/>
              <a:t> × </a:t>
            </a:r>
            <a:r>
              <a:rPr lang="en-AU" sz="1400" dirty="0" err="1"/>
              <a:t>time_in_hospital</a:t>
            </a:r>
            <a:endParaRPr lang="en-AU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Added </a:t>
            </a:r>
            <a:r>
              <a:rPr lang="en-AU" sz="1400" b="1" dirty="0"/>
              <a:t>ordinal binning</a:t>
            </a:r>
            <a:r>
              <a:rPr lang="en-AU" sz="1400" dirty="0"/>
              <a:t> (e.g., age, </a:t>
            </a:r>
            <a:r>
              <a:rPr lang="en-AU" sz="1400" dirty="0" err="1"/>
              <a:t>num_lab_procedures</a:t>
            </a:r>
            <a:r>
              <a:rPr lang="en-AU" sz="1400" dirty="0"/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Applied </a:t>
            </a:r>
            <a:r>
              <a:rPr lang="en-AU" sz="1400" b="1" dirty="0"/>
              <a:t>frequency encoding</a:t>
            </a:r>
            <a:r>
              <a:rPr lang="en-AU" sz="1400" dirty="0"/>
              <a:t> to high-cardinality categorical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C7ED4-E146-8E30-F906-F6D75763B8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15</a:t>
            </a:fld>
            <a:endParaRPr lang="en-I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3F30982-C375-1CF4-092B-561302653F8D}"/>
              </a:ext>
            </a:extLst>
          </p:cNvPr>
          <p:cNvSpPr/>
          <p:nvPr/>
        </p:nvSpPr>
        <p:spPr>
          <a:xfrm>
            <a:off x="5867399" y="727204"/>
            <a:ext cx="3225241" cy="3689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8731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73F80-CF24-CFED-D6A2-093CEF1C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38B93ED-5AE3-F3B2-AAB3-C824615FFC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877" y="2103630"/>
            <a:ext cx="811405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AU" sz="3200" dirty="0">
                <a:latin typeface="+mn-lt"/>
              </a:rPr>
              <a:t>HANDLING IMBALANCE &amp; FEATURE SELECTION </a:t>
            </a:r>
            <a:endParaRPr lang="en-IN" sz="3200" dirty="0">
              <a:latin typeface="+mn-lt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8BD5AFA-13BF-A264-351F-B5D16E307727}"/>
              </a:ext>
            </a:extLst>
          </p:cNvPr>
          <p:cNvSpPr/>
          <p:nvPr/>
        </p:nvSpPr>
        <p:spPr>
          <a:xfrm>
            <a:off x="0" y="165181"/>
            <a:ext cx="1128395" cy="163830"/>
          </a:xfrm>
          <a:custGeom>
            <a:avLst/>
            <a:gdLst/>
            <a:ahLst/>
            <a:cxnLst/>
            <a:rect l="l" t="t" r="r" b="b"/>
            <a:pathLst>
              <a:path w="1128395" h="163829">
                <a:moveTo>
                  <a:pt x="1128299" y="0"/>
                </a:moveTo>
                <a:lnTo>
                  <a:pt x="0" y="0"/>
                </a:lnTo>
                <a:lnTo>
                  <a:pt x="0" y="163799"/>
                </a:lnTo>
                <a:lnTo>
                  <a:pt x="1128299" y="163799"/>
                </a:lnTo>
                <a:lnTo>
                  <a:pt x="1128299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AB35CB5-58F1-5566-AD94-B73DB9536BD3}"/>
              </a:ext>
            </a:extLst>
          </p:cNvPr>
          <p:cNvSpPr/>
          <p:nvPr/>
        </p:nvSpPr>
        <p:spPr>
          <a:xfrm>
            <a:off x="-174" y="404274"/>
            <a:ext cx="848360" cy="136525"/>
          </a:xfrm>
          <a:custGeom>
            <a:avLst/>
            <a:gdLst/>
            <a:ahLst/>
            <a:cxnLst/>
            <a:rect l="l" t="t" r="r" b="b"/>
            <a:pathLst>
              <a:path w="848360" h="136525">
                <a:moveTo>
                  <a:pt x="848099" y="0"/>
                </a:moveTo>
                <a:lnTo>
                  <a:pt x="0" y="0"/>
                </a:lnTo>
                <a:lnTo>
                  <a:pt x="0" y="136199"/>
                </a:lnTo>
                <a:lnTo>
                  <a:pt x="848099" y="136199"/>
                </a:lnTo>
                <a:lnTo>
                  <a:pt x="848099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8C29AC5-80F4-7570-A294-D1D4CC9D2273}"/>
              </a:ext>
            </a:extLst>
          </p:cNvPr>
          <p:cNvSpPr/>
          <p:nvPr/>
        </p:nvSpPr>
        <p:spPr>
          <a:xfrm>
            <a:off x="8458200" y="3333750"/>
            <a:ext cx="220048" cy="2235835"/>
          </a:xfrm>
          <a:custGeom>
            <a:avLst/>
            <a:gdLst/>
            <a:ahLst/>
            <a:cxnLst/>
            <a:rect l="l" t="t" r="r" b="b"/>
            <a:pathLst>
              <a:path w="233679" h="2235835">
                <a:moveTo>
                  <a:pt x="233400" y="0"/>
                </a:moveTo>
                <a:lnTo>
                  <a:pt x="0" y="0"/>
                </a:lnTo>
                <a:lnTo>
                  <a:pt x="0" y="2235301"/>
                </a:lnTo>
                <a:lnTo>
                  <a:pt x="233400" y="2235301"/>
                </a:lnTo>
                <a:lnTo>
                  <a:pt x="233400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9239F-7A56-2842-7985-1091F41F82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7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7B3FB-4368-926C-20EF-325FDC244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ADDCDC4-1838-E250-06A4-D5EA4851BB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300" y="80268"/>
            <a:ext cx="6477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CLASS IMBALANCE HANDLING</a:t>
            </a: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8B502E5-92AE-B177-C983-81940EE0CE8E}"/>
              </a:ext>
            </a:extLst>
          </p:cNvPr>
          <p:cNvSpPr/>
          <p:nvPr/>
        </p:nvSpPr>
        <p:spPr>
          <a:xfrm>
            <a:off x="0" y="204470"/>
            <a:ext cx="261493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53C4C19-5162-BE37-1EB9-F12584A6881C}"/>
              </a:ext>
            </a:extLst>
          </p:cNvPr>
          <p:cNvSpPr txBox="1"/>
          <p:nvPr/>
        </p:nvSpPr>
        <p:spPr>
          <a:xfrm>
            <a:off x="309907" y="1086862"/>
            <a:ext cx="5671813" cy="3030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AU" sz="1600" b="1" dirty="0"/>
              <a:t>📉 Class Imbalance Handling</a:t>
            </a:r>
            <a:endParaRPr lang="en-AU" sz="16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The dataset had </a:t>
            </a:r>
            <a:r>
              <a:rPr lang="en-AU" sz="1400" b="1" dirty="0"/>
              <a:t>imbalanced target labels</a:t>
            </a:r>
            <a:r>
              <a:rPr lang="en-AU" sz="1400" dirty="0"/>
              <a:t>: only ~11% were readmitted within 30 days.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Applied </a:t>
            </a:r>
            <a:r>
              <a:rPr lang="en-AU" sz="1400" b="1" dirty="0"/>
              <a:t>SMOTE (Synthetic Minority Oversampling Technique)</a:t>
            </a:r>
            <a:r>
              <a:rPr lang="en-AU" sz="1400" dirty="0"/>
              <a:t> to balance the training set:</a:t>
            </a:r>
          </a:p>
          <a:p>
            <a:pPr marL="742950" lvl="1" indent="-285750"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en-AU" sz="1400" dirty="0"/>
              <a:t>Increased minority class representation without information loss</a:t>
            </a:r>
          </a:p>
          <a:p>
            <a:pPr marL="742950" lvl="1" indent="-285750"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en-AU" sz="1400" dirty="0"/>
              <a:t>Improved model generalization and fairness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5468-941D-FDC0-C652-0B3B7320FB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17</a:t>
            </a:fld>
            <a:endParaRPr lang="en-IN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411930B-34B5-0E59-8F26-F008A89C377B}"/>
              </a:ext>
            </a:extLst>
          </p:cNvPr>
          <p:cNvSpPr/>
          <p:nvPr/>
        </p:nvSpPr>
        <p:spPr>
          <a:xfrm>
            <a:off x="5867399" y="727204"/>
            <a:ext cx="3225241" cy="3689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20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3B0F8-F6F4-9BB7-C24B-305C4C284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4A10730-2F0C-BF8C-F55D-C6A2605F6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300" y="80268"/>
            <a:ext cx="6477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FEATURE SELECTION</a:t>
            </a: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DED2012-51A0-459C-578B-945B3674E27F}"/>
              </a:ext>
            </a:extLst>
          </p:cNvPr>
          <p:cNvSpPr/>
          <p:nvPr/>
        </p:nvSpPr>
        <p:spPr>
          <a:xfrm>
            <a:off x="0" y="204470"/>
            <a:ext cx="261493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7900727-F7F9-3787-E81F-33597C6CFB56}"/>
              </a:ext>
            </a:extLst>
          </p:cNvPr>
          <p:cNvSpPr txBox="1"/>
          <p:nvPr/>
        </p:nvSpPr>
        <p:spPr>
          <a:xfrm>
            <a:off x="762000" y="1047750"/>
            <a:ext cx="7272014" cy="362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600" b="1" dirty="0"/>
              <a:t>⭐ Feature Selection</a:t>
            </a:r>
            <a:endParaRPr lang="en-AU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Trained </a:t>
            </a:r>
            <a:r>
              <a:rPr lang="en-AU" sz="1400" b="1" dirty="0"/>
              <a:t>Random Forest</a:t>
            </a:r>
            <a:r>
              <a:rPr lang="en-AU" sz="1400" dirty="0"/>
              <a:t> on SMOTE-balanced data to compute feature importances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Selected the </a:t>
            </a:r>
            <a:r>
              <a:rPr lang="en-AU" sz="1400" b="1" dirty="0"/>
              <a:t>Top 100 most important features</a:t>
            </a: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Based on impact on AUC performance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Saved to selected_100_features.csv for consistent reuse</a:t>
            </a:r>
            <a:br>
              <a:rPr lang="en-AU" sz="1400" dirty="0"/>
            </a:b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b="1" dirty="0"/>
              <a:t>📊 </a:t>
            </a:r>
            <a:r>
              <a:rPr lang="en-AU" sz="1600" b="1" dirty="0"/>
              <a:t>Benefits</a:t>
            </a: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Reduced overfitting risk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Improved training efficiency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Retained clinical interpretability of top drivers (e.g., </a:t>
            </a:r>
            <a:r>
              <a:rPr lang="en-AU" sz="1400" dirty="0" err="1"/>
              <a:t>number_inpatient</a:t>
            </a:r>
            <a:r>
              <a:rPr lang="en-AU" sz="1400" dirty="0"/>
              <a:t>, insulin, A1C_flag)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70D00-02AC-6956-EF34-A8B37B099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421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6"/>
            <a:ext cx="2614930" cy="229870"/>
          </a:xfrm>
          <a:custGeom>
            <a:avLst/>
            <a:gdLst/>
            <a:ahLst/>
            <a:cxnLst/>
            <a:rect l="l" t="t" r="r" b="b"/>
            <a:pathLst>
              <a:path w="2614930" h="229870">
                <a:moveTo>
                  <a:pt x="2614803" y="0"/>
                </a:moveTo>
                <a:lnTo>
                  <a:pt x="0" y="0"/>
                </a:lnTo>
                <a:lnTo>
                  <a:pt x="0" y="229800"/>
                </a:lnTo>
                <a:lnTo>
                  <a:pt x="2614803" y="2298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73F3BD6-4955-29A8-5AEF-0BCF12DA6BFE}"/>
              </a:ext>
            </a:extLst>
          </p:cNvPr>
          <p:cNvGrpSpPr/>
          <p:nvPr/>
        </p:nvGrpSpPr>
        <p:grpSpPr>
          <a:xfrm>
            <a:off x="5766435" y="1098059"/>
            <a:ext cx="3235325" cy="2941320"/>
            <a:chOff x="395668" y="1461477"/>
            <a:chExt cx="3235325" cy="294132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D9EA2F0B-8477-1856-D3BD-FA55B7837D8C}"/>
                </a:ext>
              </a:extLst>
            </p:cNvPr>
            <p:cNvSpPr/>
            <p:nvPr/>
          </p:nvSpPr>
          <p:spPr>
            <a:xfrm>
              <a:off x="395668" y="2544318"/>
              <a:ext cx="3235325" cy="1858645"/>
            </a:xfrm>
            <a:custGeom>
              <a:avLst/>
              <a:gdLst/>
              <a:ahLst/>
              <a:cxnLst/>
              <a:rect l="l" t="t" r="r" b="b"/>
              <a:pathLst>
                <a:path w="3235325" h="1858645">
                  <a:moveTo>
                    <a:pt x="1617383" y="0"/>
                  </a:moveTo>
                  <a:lnTo>
                    <a:pt x="1556735" y="641"/>
                  </a:lnTo>
                  <a:lnTo>
                    <a:pt x="1496652" y="2549"/>
                  </a:lnTo>
                  <a:lnTo>
                    <a:pt x="1437172" y="5702"/>
                  </a:lnTo>
                  <a:lnTo>
                    <a:pt x="1378334" y="10077"/>
                  </a:lnTo>
                  <a:lnTo>
                    <a:pt x="1320179" y="15652"/>
                  </a:lnTo>
                  <a:lnTo>
                    <a:pt x="1262743" y="22404"/>
                  </a:lnTo>
                  <a:lnTo>
                    <a:pt x="1206068" y="30311"/>
                  </a:lnTo>
                  <a:lnTo>
                    <a:pt x="1150191" y="39350"/>
                  </a:lnTo>
                  <a:lnTo>
                    <a:pt x="1095152" y="49499"/>
                  </a:lnTo>
                  <a:lnTo>
                    <a:pt x="1040990" y="60736"/>
                  </a:lnTo>
                  <a:lnTo>
                    <a:pt x="987743" y="73038"/>
                  </a:lnTo>
                  <a:lnTo>
                    <a:pt x="935452" y="86382"/>
                  </a:lnTo>
                  <a:lnTo>
                    <a:pt x="884154" y="100746"/>
                  </a:lnTo>
                  <a:lnTo>
                    <a:pt x="833890" y="116108"/>
                  </a:lnTo>
                  <a:lnTo>
                    <a:pt x="784697" y="132444"/>
                  </a:lnTo>
                  <a:lnTo>
                    <a:pt x="736616" y="149734"/>
                  </a:lnTo>
                  <a:lnTo>
                    <a:pt x="689685" y="167953"/>
                  </a:lnTo>
                  <a:lnTo>
                    <a:pt x="643943" y="187081"/>
                  </a:lnTo>
                  <a:lnTo>
                    <a:pt x="599429" y="207093"/>
                  </a:lnTo>
                  <a:lnTo>
                    <a:pt x="556183" y="227969"/>
                  </a:lnTo>
                  <a:lnTo>
                    <a:pt x="514243" y="249684"/>
                  </a:lnTo>
                  <a:lnTo>
                    <a:pt x="473648" y="272218"/>
                  </a:lnTo>
                  <a:lnTo>
                    <a:pt x="434438" y="295546"/>
                  </a:lnTo>
                  <a:lnTo>
                    <a:pt x="396652" y="319648"/>
                  </a:lnTo>
                  <a:lnTo>
                    <a:pt x="360328" y="344500"/>
                  </a:lnTo>
                  <a:lnTo>
                    <a:pt x="325505" y="370081"/>
                  </a:lnTo>
                  <a:lnTo>
                    <a:pt x="292224" y="396366"/>
                  </a:lnTo>
                  <a:lnTo>
                    <a:pt x="260522" y="423335"/>
                  </a:lnTo>
                  <a:lnTo>
                    <a:pt x="230438" y="450964"/>
                  </a:lnTo>
                  <a:lnTo>
                    <a:pt x="202013" y="479232"/>
                  </a:lnTo>
                  <a:lnTo>
                    <a:pt x="175285" y="508115"/>
                  </a:lnTo>
                  <a:lnTo>
                    <a:pt x="150292" y="537591"/>
                  </a:lnTo>
                  <a:lnTo>
                    <a:pt x="105671" y="598234"/>
                  </a:lnTo>
                  <a:lnTo>
                    <a:pt x="68462" y="660979"/>
                  </a:lnTo>
                  <a:lnTo>
                    <a:pt x="38978" y="725648"/>
                  </a:lnTo>
                  <a:lnTo>
                    <a:pt x="17532" y="792061"/>
                  </a:lnTo>
                  <a:lnTo>
                    <a:pt x="4435" y="860037"/>
                  </a:lnTo>
                  <a:lnTo>
                    <a:pt x="0" y="929398"/>
                  </a:lnTo>
                  <a:lnTo>
                    <a:pt x="1115" y="964241"/>
                  </a:lnTo>
                  <a:lnTo>
                    <a:pt x="9920" y="1032927"/>
                  </a:lnTo>
                  <a:lnTo>
                    <a:pt x="27231" y="1100134"/>
                  </a:lnTo>
                  <a:lnTo>
                    <a:pt x="52735" y="1165682"/>
                  </a:lnTo>
                  <a:lnTo>
                    <a:pt x="86121" y="1229391"/>
                  </a:lnTo>
                  <a:lnTo>
                    <a:pt x="127075" y="1291083"/>
                  </a:lnTo>
                  <a:lnTo>
                    <a:pt x="175285" y="1350579"/>
                  </a:lnTo>
                  <a:lnTo>
                    <a:pt x="202013" y="1379447"/>
                  </a:lnTo>
                  <a:lnTo>
                    <a:pt x="230438" y="1407699"/>
                  </a:lnTo>
                  <a:lnTo>
                    <a:pt x="260522" y="1435312"/>
                  </a:lnTo>
                  <a:lnTo>
                    <a:pt x="292224" y="1462264"/>
                  </a:lnTo>
                  <a:lnTo>
                    <a:pt x="325505" y="1488533"/>
                  </a:lnTo>
                  <a:lnTo>
                    <a:pt x="360328" y="1514096"/>
                  </a:lnTo>
                  <a:lnTo>
                    <a:pt x="396652" y="1538931"/>
                  </a:lnTo>
                  <a:lnTo>
                    <a:pt x="434438" y="1563015"/>
                  </a:lnTo>
                  <a:lnTo>
                    <a:pt x="473648" y="1586326"/>
                  </a:lnTo>
                  <a:lnTo>
                    <a:pt x="514243" y="1608841"/>
                  </a:lnTo>
                  <a:lnTo>
                    <a:pt x="556183" y="1630539"/>
                  </a:lnTo>
                  <a:lnTo>
                    <a:pt x="599429" y="1651397"/>
                  </a:lnTo>
                  <a:lnTo>
                    <a:pt x="643943" y="1671392"/>
                  </a:lnTo>
                  <a:lnTo>
                    <a:pt x="689685" y="1690502"/>
                  </a:lnTo>
                  <a:lnTo>
                    <a:pt x="736616" y="1708705"/>
                  </a:lnTo>
                  <a:lnTo>
                    <a:pt x="784697" y="1725978"/>
                  </a:lnTo>
                  <a:lnTo>
                    <a:pt x="833890" y="1742299"/>
                  </a:lnTo>
                  <a:lnTo>
                    <a:pt x="884154" y="1757645"/>
                  </a:lnTo>
                  <a:lnTo>
                    <a:pt x="935452" y="1771994"/>
                  </a:lnTo>
                  <a:lnTo>
                    <a:pt x="987743" y="1785325"/>
                  </a:lnTo>
                  <a:lnTo>
                    <a:pt x="1040990" y="1797613"/>
                  </a:lnTo>
                  <a:lnTo>
                    <a:pt x="1095152" y="1808838"/>
                  </a:lnTo>
                  <a:lnTo>
                    <a:pt x="1150191" y="1818976"/>
                  </a:lnTo>
                  <a:lnTo>
                    <a:pt x="1206068" y="1828005"/>
                  </a:lnTo>
                  <a:lnTo>
                    <a:pt x="1262743" y="1835903"/>
                  </a:lnTo>
                  <a:lnTo>
                    <a:pt x="1320179" y="1842647"/>
                  </a:lnTo>
                  <a:lnTo>
                    <a:pt x="1378334" y="1848215"/>
                  </a:lnTo>
                  <a:lnTo>
                    <a:pt x="1437172" y="1852585"/>
                  </a:lnTo>
                  <a:lnTo>
                    <a:pt x="1496652" y="1855734"/>
                  </a:lnTo>
                  <a:lnTo>
                    <a:pt x="1556735" y="1857640"/>
                  </a:lnTo>
                  <a:lnTo>
                    <a:pt x="1617383" y="1858280"/>
                  </a:lnTo>
                  <a:lnTo>
                    <a:pt x="1678030" y="1857640"/>
                  </a:lnTo>
                  <a:lnTo>
                    <a:pt x="1738113" y="1855734"/>
                  </a:lnTo>
                  <a:lnTo>
                    <a:pt x="1797593" y="1852585"/>
                  </a:lnTo>
                  <a:lnTo>
                    <a:pt x="1856430" y="1848215"/>
                  </a:lnTo>
                  <a:lnTo>
                    <a:pt x="1914585" y="1842647"/>
                  </a:lnTo>
                  <a:lnTo>
                    <a:pt x="1972020" y="1835903"/>
                  </a:lnTo>
                  <a:lnTo>
                    <a:pt x="2028696" y="1828005"/>
                  </a:lnTo>
                  <a:lnTo>
                    <a:pt x="2084572" y="1818976"/>
                  </a:lnTo>
                  <a:lnTo>
                    <a:pt x="2139611" y="1808838"/>
                  </a:lnTo>
                  <a:lnTo>
                    <a:pt x="2193773" y="1797613"/>
                  </a:lnTo>
                  <a:lnTo>
                    <a:pt x="2247019" y="1785325"/>
                  </a:lnTo>
                  <a:lnTo>
                    <a:pt x="2299310" y="1771994"/>
                  </a:lnTo>
                  <a:lnTo>
                    <a:pt x="2350607" y="1757645"/>
                  </a:lnTo>
                  <a:lnTo>
                    <a:pt x="2400871" y="1742299"/>
                  </a:lnTo>
                  <a:lnTo>
                    <a:pt x="2450063" y="1725978"/>
                  </a:lnTo>
                  <a:lnTo>
                    <a:pt x="2498144" y="1708705"/>
                  </a:lnTo>
                  <a:lnTo>
                    <a:pt x="2545075" y="1690502"/>
                  </a:lnTo>
                  <a:lnTo>
                    <a:pt x="2590817" y="1671392"/>
                  </a:lnTo>
                  <a:lnTo>
                    <a:pt x="2635330" y="1651397"/>
                  </a:lnTo>
                  <a:lnTo>
                    <a:pt x="2678576" y="1630539"/>
                  </a:lnTo>
                  <a:lnTo>
                    <a:pt x="2720515" y="1608841"/>
                  </a:lnTo>
                  <a:lnTo>
                    <a:pt x="2761110" y="1586326"/>
                  </a:lnTo>
                  <a:lnTo>
                    <a:pt x="2800319" y="1563015"/>
                  </a:lnTo>
                  <a:lnTo>
                    <a:pt x="2838106" y="1538931"/>
                  </a:lnTo>
                  <a:lnTo>
                    <a:pt x="2874429" y="1514096"/>
                  </a:lnTo>
                  <a:lnTo>
                    <a:pt x="2909251" y="1488533"/>
                  </a:lnTo>
                  <a:lnTo>
                    <a:pt x="2942533" y="1462264"/>
                  </a:lnTo>
                  <a:lnTo>
                    <a:pt x="2974234" y="1435312"/>
                  </a:lnTo>
                  <a:lnTo>
                    <a:pt x="3004317" y="1407699"/>
                  </a:lnTo>
                  <a:lnTo>
                    <a:pt x="3032742" y="1379447"/>
                  </a:lnTo>
                  <a:lnTo>
                    <a:pt x="3059470" y="1350579"/>
                  </a:lnTo>
                  <a:lnTo>
                    <a:pt x="3084462" y="1321117"/>
                  </a:lnTo>
                  <a:lnTo>
                    <a:pt x="3129083" y="1260501"/>
                  </a:lnTo>
                  <a:lnTo>
                    <a:pt x="3166291" y="1197777"/>
                  </a:lnTo>
                  <a:lnTo>
                    <a:pt x="3195775" y="1133126"/>
                  </a:lnTo>
                  <a:lnTo>
                    <a:pt x="3217221" y="1066727"/>
                  </a:lnTo>
                  <a:lnTo>
                    <a:pt x="3230318" y="998758"/>
                  </a:lnTo>
                  <a:lnTo>
                    <a:pt x="3234753" y="929398"/>
                  </a:lnTo>
                  <a:lnTo>
                    <a:pt x="3233638" y="894556"/>
                  </a:lnTo>
                  <a:lnTo>
                    <a:pt x="3224833" y="825865"/>
                  </a:lnTo>
                  <a:lnTo>
                    <a:pt x="3207522" y="758648"/>
                  </a:lnTo>
                  <a:lnTo>
                    <a:pt x="3182018" y="693084"/>
                  </a:lnTo>
                  <a:lnTo>
                    <a:pt x="3148633" y="629355"/>
                  </a:lnTo>
                  <a:lnTo>
                    <a:pt x="3107680" y="567638"/>
                  </a:lnTo>
                  <a:lnTo>
                    <a:pt x="3059470" y="508115"/>
                  </a:lnTo>
                  <a:lnTo>
                    <a:pt x="3032742" y="479232"/>
                  </a:lnTo>
                  <a:lnTo>
                    <a:pt x="3004317" y="450964"/>
                  </a:lnTo>
                  <a:lnTo>
                    <a:pt x="2974234" y="423335"/>
                  </a:lnTo>
                  <a:lnTo>
                    <a:pt x="2942533" y="396366"/>
                  </a:lnTo>
                  <a:lnTo>
                    <a:pt x="2909251" y="370081"/>
                  </a:lnTo>
                  <a:lnTo>
                    <a:pt x="2874429" y="344500"/>
                  </a:lnTo>
                  <a:lnTo>
                    <a:pt x="2838106" y="319648"/>
                  </a:lnTo>
                  <a:lnTo>
                    <a:pt x="2800319" y="295546"/>
                  </a:lnTo>
                  <a:lnTo>
                    <a:pt x="2761110" y="272218"/>
                  </a:lnTo>
                  <a:lnTo>
                    <a:pt x="2720515" y="249684"/>
                  </a:lnTo>
                  <a:lnTo>
                    <a:pt x="2678576" y="227969"/>
                  </a:lnTo>
                  <a:lnTo>
                    <a:pt x="2635330" y="207093"/>
                  </a:lnTo>
                  <a:lnTo>
                    <a:pt x="2590817" y="187081"/>
                  </a:lnTo>
                  <a:lnTo>
                    <a:pt x="2545075" y="167953"/>
                  </a:lnTo>
                  <a:lnTo>
                    <a:pt x="2498144" y="149734"/>
                  </a:lnTo>
                  <a:lnTo>
                    <a:pt x="2450063" y="132444"/>
                  </a:lnTo>
                  <a:lnTo>
                    <a:pt x="2400871" y="116108"/>
                  </a:lnTo>
                  <a:lnTo>
                    <a:pt x="2350607" y="100746"/>
                  </a:lnTo>
                  <a:lnTo>
                    <a:pt x="2299310" y="86382"/>
                  </a:lnTo>
                  <a:lnTo>
                    <a:pt x="2247019" y="73038"/>
                  </a:lnTo>
                  <a:lnTo>
                    <a:pt x="2193773" y="60736"/>
                  </a:lnTo>
                  <a:lnTo>
                    <a:pt x="2139611" y="49499"/>
                  </a:lnTo>
                  <a:lnTo>
                    <a:pt x="2084572" y="39350"/>
                  </a:lnTo>
                  <a:lnTo>
                    <a:pt x="2028696" y="30311"/>
                  </a:lnTo>
                  <a:lnTo>
                    <a:pt x="1972020" y="22404"/>
                  </a:lnTo>
                  <a:lnTo>
                    <a:pt x="1914585" y="15652"/>
                  </a:lnTo>
                  <a:lnTo>
                    <a:pt x="1856430" y="10077"/>
                  </a:lnTo>
                  <a:lnTo>
                    <a:pt x="1797593" y="5702"/>
                  </a:lnTo>
                  <a:lnTo>
                    <a:pt x="1738113" y="2549"/>
                  </a:lnTo>
                  <a:lnTo>
                    <a:pt x="1678030" y="641"/>
                  </a:lnTo>
                  <a:lnTo>
                    <a:pt x="16173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7763EC92-B54F-1B91-0454-3002CFA81900}"/>
                </a:ext>
              </a:extLst>
            </p:cNvPr>
            <p:cNvSpPr/>
            <p:nvPr/>
          </p:nvSpPr>
          <p:spPr>
            <a:xfrm>
              <a:off x="1028903" y="2834449"/>
              <a:ext cx="1830070" cy="1266825"/>
            </a:xfrm>
            <a:custGeom>
              <a:avLst/>
              <a:gdLst/>
              <a:ahLst/>
              <a:cxnLst/>
              <a:rect l="l" t="t" r="r" b="b"/>
              <a:pathLst>
                <a:path w="1830070" h="1266825">
                  <a:moveTo>
                    <a:pt x="1640039" y="61556"/>
                  </a:moveTo>
                  <a:lnTo>
                    <a:pt x="1563522" y="7404"/>
                  </a:lnTo>
                  <a:lnTo>
                    <a:pt x="1535176" y="0"/>
                  </a:lnTo>
                  <a:lnTo>
                    <a:pt x="1527848" y="469"/>
                  </a:lnTo>
                  <a:lnTo>
                    <a:pt x="10210" y="843495"/>
                  </a:lnTo>
                  <a:lnTo>
                    <a:pt x="0" y="861072"/>
                  </a:lnTo>
                  <a:lnTo>
                    <a:pt x="2552" y="870826"/>
                  </a:lnTo>
                  <a:lnTo>
                    <a:pt x="76517" y="915416"/>
                  </a:lnTo>
                  <a:lnTo>
                    <a:pt x="104863" y="922820"/>
                  </a:lnTo>
                  <a:lnTo>
                    <a:pt x="112191" y="922362"/>
                  </a:lnTo>
                  <a:lnTo>
                    <a:pt x="119418" y="920965"/>
                  </a:lnTo>
                  <a:lnTo>
                    <a:pt x="126453" y="918654"/>
                  </a:lnTo>
                  <a:lnTo>
                    <a:pt x="133210" y="915416"/>
                  </a:lnTo>
                  <a:lnTo>
                    <a:pt x="520420" y="695820"/>
                  </a:lnTo>
                  <a:lnTo>
                    <a:pt x="767867" y="834161"/>
                  </a:lnTo>
                  <a:lnTo>
                    <a:pt x="776224" y="836371"/>
                  </a:lnTo>
                  <a:lnTo>
                    <a:pt x="792949" y="836371"/>
                  </a:lnTo>
                  <a:lnTo>
                    <a:pt x="801306" y="834161"/>
                  </a:lnTo>
                  <a:lnTo>
                    <a:pt x="1225080" y="598106"/>
                  </a:lnTo>
                  <a:lnTo>
                    <a:pt x="1230490" y="592709"/>
                  </a:lnTo>
                  <a:lnTo>
                    <a:pt x="1232306" y="585762"/>
                  </a:lnTo>
                  <a:lnTo>
                    <a:pt x="1230490" y="578815"/>
                  </a:lnTo>
                  <a:lnTo>
                    <a:pt x="1225080" y="573405"/>
                  </a:lnTo>
                  <a:lnTo>
                    <a:pt x="982446" y="437794"/>
                  </a:lnTo>
                  <a:lnTo>
                    <a:pt x="1629854" y="79324"/>
                  </a:lnTo>
                  <a:lnTo>
                    <a:pt x="1637487" y="71450"/>
                  </a:lnTo>
                  <a:lnTo>
                    <a:pt x="1640039" y="61556"/>
                  </a:lnTo>
                  <a:close/>
                </a:path>
                <a:path w="1830070" h="1266825">
                  <a:moveTo>
                    <a:pt x="1829968" y="1093292"/>
                  </a:moveTo>
                  <a:lnTo>
                    <a:pt x="1809369" y="1032649"/>
                  </a:lnTo>
                  <a:lnTo>
                    <a:pt x="1752574" y="981405"/>
                  </a:lnTo>
                  <a:lnTo>
                    <a:pt x="1712925" y="960526"/>
                  </a:lnTo>
                  <a:lnTo>
                    <a:pt x="1667027" y="943444"/>
                  </a:lnTo>
                  <a:lnTo>
                    <a:pt x="1615808" y="930643"/>
                  </a:lnTo>
                  <a:lnTo>
                    <a:pt x="1560207" y="922604"/>
                  </a:lnTo>
                  <a:lnTo>
                    <a:pt x="1501165" y="919810"/>
                  </a:lnTo>
                  <a:lnTo>
                    <a:pt x="1442110" y="922604"/>
                  </a:lnTo>
                  <a:lnTo>
                    <a:pt x="1386509" y="930643"/>
                  </a:lnTo>
                  <a:lnTo>
                    <a:pt x="1335290" y="943444"/>
                  </a:lnTo>
                  <a:lnTo>
                    <a:pt x="1289392" y="960526"/>
                  </a:lnTo>
                  <a:lnTo>
                    <a:pt x="1249743" y="981405"/>
                  </a:lnTo>
                  <a:lnTo>
                    <a:pt x="1217295" y="1005611"/>
                  </a:lnTo>
                  <a:lnTo>
                    <a:pt x="1177658" y="1062037"/>
                  </a:lnTo>
                  <a:lnTo>
                    <a:pt x="1172362" y="1093292"/>
                  </a:lnTo>
                  <a:lnTo>
                    <a:pt x="1177658" y="1124381"/>
                  </a:lnTo>
                  <a:lnTo>
                    <a:pt x="1217295" y="1180579"/>
                  </a:lnTo>
                  <a:lnTo>
                    <a:pt x="1249743" y="1204709"/>
                  </a:lnTo>
                  <a:lnTo>
                    <a:pt x="1289392" y="1225550"/>
                  </a:lnTo>
                  <a:lnTo>
                    <a:pt x="1335290" y="1242606"/>
                  </a:lnTo>
                  <a:lnTo>
                    <a:pt x="1386509" y="1255395"/>
                  </a:lnTo>
                  <a:lnTo>
                    <a:pt x="1442110" y="1263421"/>
                  </a:lnTo>
                  <a:lnTo>
                    <a:pt x="1501165" y="1266215"/>
                  </a:lnTo>
                  <a:lnTo>
                    <a:pt x="1560207" y="1263421"/>
                  </a:lnTo>
                  <a:lnTo>
                    <a:pt x="1615808" y="1255395"/>
                  </a:lnTo>
                  <a:lnTo>
                    <a:pt x="1667027" y="1242606"/>
                  </a:lnTo>
                  <a:lnTo>
                    <a:pt x="1712925" y="1225550"/>
                  </a:lnTo>
                  <a:lnTo>
                    <a:pt x="1752574" y="1204709"/>
                  </a:lnTo>
                  <a:lnTo>
                    <a:pt x="1785035" y="1180579"/>
                  </a:lnTo>
                  <a:lnTo>
                    <a:pt x="1824659" y="1124381"/>
                  </a:lnTo>
                  <a:lnTo>
                    <a:pt x="1829968" y="109329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F8730B18-0879-3935-EE54-8CE7856021D8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B362BBC2-BBF6-33F5-F01F-E0C5D8C60405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0A972087-EF85-5DEE-2F2F-C8F23CFF465B}"/>
                </a:ext>
              </a:extLst>
            </p:cNvPr>
            <p:cNvSpPr/>
            <p:nvPr/>
          </p:nvSpPr>
          <p:spPr>
            <a:xfrm>
              <a:off x="3237572" y="2684640"/>
              <a:ext cx="119380" cy="372745"/>
            </a:xfrm>
            <a:custGeom>
              <a:avLst/>
              <a:gdLst/>
              <a:ahLst/>
              <a:cxnLst/>
              <a:rect l="l" t="t" r="r" b="b"/>
              <a:pathLst>
                <a:path w="119379" h="372744">
                  <a:moveTo>
                    <a:pt x="116484" y="0"/>
                  </a:moveTo>
                  <a:lnTo>
                    <a:pt x="73710" y="46457"/>
                  </a:lnTo>
                  <a:lnTo>
                    <a:pt x="51581" y="83926"/>
                  </a:lnTo>
                  <a:lnTo>
                    <a:pt x="30089" y="134055"/>
                  </a:lnTo>
                  <a:lnTo>
                    <a:pt x="12292" y="197772"/>
                  </a:lnTo>
                  <a:lnTo>
                    <a:pt x="1243" y="276001"/>
                  </a:lnTo>
                  <a:lnTo>
                    <a:pt x="0" y="369671"/>
                  </a:lnTo>
                  <a:lnTo>
                    <a:pt x="6794" y="372414"/>
                  </a:lnTo>
                  <a:lnTo>
                    <a:pt x="7428" y="279156"/>
                  </a:lnTo>
                  <a:lnTo>
                    <a:pt x="17928" y="201324"/>
                  </a:lnTo>
                  <a:lnTo>
                    <a:pt x="35243" y="137980"/>
                  </a:lnTo>
                  <a:lnTo>
                    <a:pt x="56326" y="88184"/>
                  </a:lnTo>
                  <a:lnTo>
                    <a:pt x="78125" y="50997"/>
                  </a:lnTo>
                  <a:lnTo>
                    <a:pt x="111679" y="10695"/>
                  </a:lnTo>
                  <a:lnTo>
                    <a:pt x="119049" y="4597"/>
                  </a:lnTo>
                  <a:lnTo>
                    <a:pt x="119049" y="2959"/>
                  </a:lnTo>
                  <a:lnTo>
                    <a:pt x="117284" y="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C1D619BA-0D22-1614-7EB2-08F211CBEFBF}"/>
                </a:ext>
              </a:extLst>
            </p:cNvPr>
            <p:cNvSpPr/>
            <p:nvPr/>
          </p:nvSpPr>
          <p:spPr>
            <a:xfrm>
              <a:off x="3226219" y="2811424"/>
              <a:ext cx="254000" cy="360680"/>
            </a:xfrm>
            <a:custGeom>
              <a:avLst/>
              <a:gdLst/>
              <a:ahLst/>
              <a:cxnLst/>
              <a:rect l="l" t="t" r="r" b="b"/>
              <a:pathLst>
                <a:path w="254000" h="360680">
                  <a:moveTo>
                    <a:pt x="213321" y="0"/>
                  </a:moveTo>
                  <a:lnTo>
                    <a:pt x="210070" y="0"/>
                  </a:lnTo>
                  <a:lnTo>
                    <a:pt x="199036" y="1074"/>
                  </a:lnTo>
                  <a:lnTo>
                    <a:pt x="187310" y="4578"/>
                  </a:lnTo>
                  <a:lnTo>
                    <a:pt x="175125" y="10929"/>
                  </a:lnTo>
                  <a:lnTo>
                    <a:pt x="162712" y="20548"/>
                  </a:lnTo>
                  <a:lnTo>
                    <a:pt x="138052" y="44159"/>
                  </a:lnTo>
                  <a:lnTo>
                    <a:pt x="126361" y="52357"/>
                  </a:lnTo>
                  <a:lnTo>
                    <a:pt x="111696" y="57873"/>
                  </a:lnTo>
                  <a:lnTo>
                    <a:pt x="94337" y="60830"/>
                  </a:lnTo>
                  <a:lnTo>
                    <a:pt x="77884" y="63372"/>
                  </a:lnTo>
                  <a:lnTo>
                    <a:pt x="63452" y="68382"/>
                  </a:lnTo>
                  <a:lnTo>
                    <a:pt x="52158" y="78739"/>
                  </a:lnTo>
                  <a:lnTo>
                    <a:pt x="47048" y="95366"/>
                  </a:lnTo>
                  <a:lnTo>
                    <a:pt x="46815" y="134791"/>
                  </a:lnTo>
                  <a:lnTo>
                    <a:pt x="41376" y="149567"/>
                  </a:lnTo>
                  <a:lnTo>
                    <a:pt x="29821" y="161261"/>
                  </a:lnTo>
                  <a:lnTo>
                    <a:pt x="16449" y="174401"/>
                  </a:lnTo>
                  <a:lnTo>
                    <a:pt x="5197" y="189396"/>
                  </a:lnTo>
                  <a:lnTo>
                    <a:pt x="0" y="206654"/>
                  </a:lnTo>
                  <a:lnTo>
                    <a:pt x="3691" y="227884"/>
                  </a:lnTo>
                  <a:lnTo>
                    <a:pt x="12903" y="250505"/>
                  </a:lnTo>
                  <a:lnTo>
                    <a:pt x="22324" y="268496"/>
                  </a:lnTo>
                  <a:lnTo>
                    <a:pt x="26644" y="275831"/>
                  </a:lnTo>
                  <a:lnTo>
                    <a:pt x="79946" y="312610"/>
                  </a:lnTo>
                  <a:lnTo>
                    <a:pt x="149669" y="360362"/>
                  </a:lnTo>
                  <a:lnTo>
                    <a:pt x="165711" y="357046"/>
                  </a:lnTo>
                  <a:lnTo>
                    <a:pt x="180211" y="349867"/>
                  </a:lnTo>
                  <a:lnTo>
                    <a:pt x="192480" y="339290"/>
                  </a:lnTo>
                  <a:lnTo>
                    <a:pt x="201828" y="325780"/>
                  </a:lnTo>
                  <a:lnTo>
                    <a:pt x="208273" y="299902"/>
                  </a:lnTo>
                  <a:lnTo>
                    <a:pt x="205366" y="274385"/>
                  </a:lnTo>
                  <a:lnTo>
                    <a:pt x="200547" y="250822"/>
                  </a:lnTo>
                  <a:lnTo>
                    <a:pt x="201256" y="230809"/>
                  </a:lnTo>
                  <a:lnTo>
                    <a:pt x="212848" y="215618"/>
                  </a:lnTo>
                  <a:lnTo>
                    <a:pt x="231025" y="203157"/>
                  </a:lnTo>
                  <a:lnTo>
                    <a:pt x="247498" y="189974"/>
                  </a:lnTo>
                  <a:lnTo>
                    <a:pt x="253974" y="172618"/>
                  </a:lnTo>
                  <a:lnTo>
                    <a:pt x="245519" y="151331"/>
                  </a:lnTo>
                  <a:lnTo>
                    <a:pt x="229674" y="129938"/>
                  </a:lnTo>
                  <a:lnTo>
                    <a:pt x="215632" y="109162"/>
                  </a:lnTo>
                  <a:lnTo>
                    <a:pt x="212585" y="89725"/>
                  </a:lnTo>
                  <a:lnTo>
                    <a:pt x="219096" y="73581"/>
                  </a:lnTo>
                  <a:lnTo>
                    <a:pt x="227196" y="60626"/>
                  </a:lnTo>
                  <a:lnTo>
                    <a:pt x="235077" y="48495"/>
                  </a:lnTo>
                  <a:lnTo>
                    <a:pt x="240931" y="34823"/>
                  </a:lnTo>
                  <a:lnTo>
                    <a:pt x="241797" y="23408"/>
                  </a:lnTo>
                  <a:lnTo>
                    <a:pt x="238036" y="13071"/>
                  </a:lnTo>
                  <a:lnTo>
                    <a:pt x="230341" y="5101"/>
                  </a:lnTo>
                  <a:lnTo>
                    <a:pt x="219405" y="787"/>
                  </a:lnTo>
                  <a:lnTo>
                    <a:pt x="213321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98DBC17-ACCC-E0DD-C6D1-936B7B4A786C}"/>
                </a:ext>
              </a:extLst>
            </p:cNvPr>
            <p:cNvSpPr/>
            <p:nvPr/>
          </p:nvSpPr>
          <p:spPr>
            <a:xfrm>
              <a:off x="3299929" y="2829229"/>
              <a:ext cx="133985" cy="295275"/>
            </a:xfrm>
            <a:custGeom>
              <a:avLst/>
              <a:gdLst/>
              <a:ahLst/>
              <a:cxnLst/>
              <a:rect l="l" t="t" r="r" b="b"/>
              <a:pathLst>
                <a:path w="133985" h="295275">
                  <a:moveTo>
                    <a:pt x="130403" y="0"/>
                  </a:moveTo>
                  <a:lnTo>
                    <a:pt x="127266" y="0"/>
                  </a:lnTo>
                  <a:lnTo>
                    <a:pt x="126504" y="330"/>
                  </a:lnTo>
                  <a:lnTo>
                    <a:pt x="115910" y="10805"/>
                  </a:lnTo>
                  <a:lnTo>
                    <a:pt x="92321" y="39189"/>
                  </a:lnTo>
                  <a:lnTo>
                    <a:pt x="61823" y="86408"/>
                  </a:lnTo>
                  <a:lnTo>
                    <a:pt x="31165" y="152615"/>
                  </a:lnTo>
                  <a:lnTo>
                    <a:pt x="30607" y="153174"/>
                  </a:lnTo>
                  <a:lnTo>
                    <a:pt x="30607" y="154812"/>
                  </a:lnTo>
                  <a:lnTo>
                    <a:pt x="19448" y="187812"/>
                  </a:lnTo>
                  <a:lnTo>
                    <a:pt x="10626" y="221583"/>
                  </a:lnTo>
                  <a:lnTo>
                    <a:pt x="4142" y="255868"/>
                  </a:lnTo>
                  <a:lnTo>
                    <a:pt x="0" y="290410"/>
                  </a:lnTo>
                  <a:lnTo>
                    <a:pt x="6235" y="294805"/>
                  </a:lnTo>
                  <a:lnTo>
                    <a:pt x="10369" y="259606"/>
                  </a:lnTo>
                  <a:lnTo>
                    <a:pt x="16792" y="224874"/>
                  </a:lnTo>
                  <a:lnTo>
                    <a:pt x="36283" y="157010"/>
                  </a:lnTo>
                  <a:lnTo>
                    <a:pt x="86640" y="149685"/>
                  </a:lnTo>
                  <a:lnTo>
                    <a:pt x="101866" y="149364"/>
                  </a:lnTo>
                  <a:lnTo>
                    <a:pt x="113028" y="149529"/>
                  </a:lnTo>
                  <a:lnTo>
                    <a:pt x="131521" y="150418"/>
                  </a:lnTo>
                  <a:lnTo>
                    <a:pt x="133223" y="149313"/>
                  </a:lnTo>
                  <a:lnTo>
                    <a:pt x="133223" y="147129"/>
                  </a:lnTo>
                  <a:lnTo>
                    <a:pt x="133781" y="145478"/>
                  </a:lnTo>
                  <a:lnTo>
                    <a:pt x="132080" y="143840"/>
                  </a:lnTo>
                  <a:lnTo>
                    <a:pt x="113870" y="143057"/>
                  </a:lnTo>
                  <a:lnTo>
                    <a:pt x="103377" y="142913"/>
                  </a:lnTo>
                  <a:lnTo>
                    <a:pt x="88789" y="143205"/>
                  </a:lnTo>
                  <a:lnTo>
                    <a:pt x="72664" y="144273"/>
                  </a:lnTo>
                  <a:lnTo>
                    <a:pt x="55827" y="146401"/>
                  </a:lnTo>
                  <a:lnTo>
                    <a:pt x="39103" y="149872"/>
                  </a:lnTo>
                  <a:lnTo>
                    <a:pt x="68754" y="86857"/>
                  </a:lnTo>
                  <a:lnTo>
                    <a:pt x="98137" y="41857"/>
                  </a:lnTo>
                  <a:lnTo>
                    <a:pt x="120822" y="14771"/>
                  </a:lnTo>
                  <a:lnTo>
                    <a:pt x="132562" y="3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F9749A2C-D5E1-C22A-A289-0FFDFC75C408}"/>
                </a:ext>
              </a:extLst>
            </p:cNvPr>
            <p:cNvSpPr/>
            <p:nvPr/>
          </p:nvSpPr>
          <p:spPr>
            <a:xfrm>
              <a:off x="1587309" y="3120745"/>
              <a:ext cx="669925" cy="474345"/>
            </a:xfrm>
            <a:custGeom>
              <a:avLst/>
              <a:gdLst/>
              <a:ahLst/>
              <a:cxnLst/>
              <a:rect l="l" t="t" r="r" b="b"/>
              <a:pathLst>
                <a:path w="669925" h="474345">
                  <a:moveTo>
                    <a:pt x="20408" y="208051"/>
                  </a:moveTo>
                  <a:lnTo>
                    <a:pt x="0" y="341452"/>
                  </a:lnTo>
                  <a:lnTo>
                    <a:pt x="171" y="347972"/>
                  </a:lnTo>
                  <a:lnTo>
                    <a:pt x="2259" y="354079"/>
                  </a:lnTo>
                  <a:lnTo>
                    <a:pt x="200672" y="468261"/>
                  </a:lnTo>
                  <a:lnTo>
                    <a:pt x="215557" y="474040"/>
                  </a:lnTo>
                  <a:lnTo>
                    <a:pt x="231013" y="474040"/>
                  </a:lnTo>
                  <a:lnTo>
                    <a:pt x="238658" y="472109"/>
                  </a:lnTo>
                  <a:lnTo>
                    <a:pt x="245478" y="468261"/>
                  </a:lnTo>
                  <a:lnTo>
                    <a:pt x="655345" y="241541"/>
                  </a:lnTo>
                  <a:lnTo>
                    <a:pt x="663539" y="233926"/>
                  </a:lnTo>
                  <a:lnTo>
                    <a:pt x="667061" y="226174"/>
                  </a:lnTo>
                  <a:lnTo>
                    <a:pt x="51015" y="226174"/>
                  </a:lnTo>
                  <a:lnTo>
                    <a:pt x="20408" y="208051"/>
                  </a:lnTo>
                  <a:close/>
                </a:path>
                <a:path w="669925" h="474345">
                  <a:moveTo>
                    <a:pt x="482993" y="0"/>
                  </a:moveTo>
                  <a:lnTo>
                    <a:pt x="51015" y="226174"/>
                  </a:lnTo>
                  <a:lnTo>
                    <a:pt x="667061" y="226174"/>
                  </a:lnTo>
                  <a:lnTo>
                    <a:pt x="667746" y="224664"/>
                  </a:lnTo>
                  <a:lnTo>
                    <a:pt x="669297" y="216843"/>
                  </a:lnTo>
                  <a:lnTo>
                    <a:pt x="669518" y="213550"/>
                  </a:lnTo>
                  <a:lnTo>
                    <a:pt x="668325" y="204762"/>
                  </a:lnTo>
                  <a:lnTo>
                    <a:pt x="631532" y="204762"/>
                  </a:lnTo>
                  <a:lnTo>
                    <a:pt x="524383" y="147662"/>
                  </a:lnTo>
                  <a:lnTo>
                    <a:pt x="483631" y="111159"/>
                  </a:lnTo>
                  <a:lnTo>
                    <a:pt x="475640" y="67525"/>
                  </a:lnTo>
                  <a:lnTo>
                    <a:pt x="482993" y="0"/>
                  </a:lnTo>
                  <a:close/>
                </a:path>
                <a:path w="669925" h="474345">
                  <a:moveTo>
                    <a:pt x="654761" y="178955"/>
                  </a:moveTo>
                  <a:lnTo>
                    <a:pt x="629831" y="199821"/>
                  </a:lnTo>
                  <a:lnTo>
                    <a:pt x="631532" y="204762"/>
                  </a:lnTo>
                  <a:lnTo>
                    <a:pt x="668325" y="204762"/>
                  </a:lnTo>
                  <a:lnTo>
                    <a:pt x="667212" y="196561"/>
                  </a:lnTo>
                  <a:lnTo>
                    <a:pt x="662139" y="185956"/>
                  </a:lnTo>
                  <a:lnTo>
                    <a:pt x="657067" y="180499"/>
                  </a:lnTo>
                  <a:lnTo>
                    <a:pt x="654761" y="178955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DF9882F2-1390-4897-47F2-4218982F22EC}"/>
                </a:ext>
              </a:extLst>
            </p:cNvPr>
            <p:cNvSpPr/>
            <p:nvPr/>
          </p:nvSpPr>
          <p:spPr>
            <a:xfrm>
              <a:off x="1814626" y="3268408"/>
              <a:ext cx="442595" cy="326390"/>
            </a:xfrm>
            <a:custGeom>
              <a:avLst/>
              <a:gdLst/>
              <a:ahLst/>
              <a:cxnLst/>
              <a:rect l="l" t="t" r="r" b="b"/>
              <a:pathLst>
                <a:path w="442594" h="326389">
                  <a:moveTo>
                    <a:pt x="297065" y="0"/>
                  </a:moveTo>
                  <a:lnTo>
                    <a:pt x="148321" y="93946"/>
                  </a:lnTo>
                  <a:lnTo>
                    <a:pt x="44221" y="160299"/>
                  </a:lnTo>
                  <a:lnTo>
                    <a:pt x="0" y="272287"/>
                  </a:lnTo>
                  <a:lnTo>
                    <a:pt x="0" y="326097"/>
                  </a:lnTo>
                  <a:lnTo>
                    <a:pt x="428028" y="93878"/>
                  </a:lnTo>
                  <a:lnTo>
                    <a:pt x="442201" y="65887"/>
                  </a:lnTo>
                  <a:lnTo>
                    <a:pt x="441008" y="57099"/>
                  </a:lnTo>
                  <a:lnTo>
                    <a:pt x="404215" y="57099"/>
                  </a:lnTo>
                  <a:lnTo>
                    <a:pt x="297065" y="0"/>
                  </a:lnTo>
                  <a:close/>
                </a:path>
                <a:path w="442594" h="326389">
                  <a:moveTo>
                    <a:pt x="427443" y="31292"/>
                  </a:moveTo>
                  <a:lnTo>
                    <a:pt x="402513" y="52158"/>
                  </a:lnTo>
                  <a:lnTo>
                    <a:pt x="404215" y="57099"/>
                  </a:lnTo>
                  <a:lnTo>
                    <a:pt x="441008" y="57099"/>
                  </a:lnTo>
                  <a:lnTo>
                    <a:pt x="439895" y="48898"/>
                  </a:lnTo>
                  <a:lnTo>
                    <a:pt x="434822" y="38293"/>
                  </a:lnTo>
                  <a:lnTo>
                    <a:pt x="429749" y="32837"/>
                  </a:lnTo>
                  <a:lnTo>
                    <a:pt x="427443" y="31292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BD6548CD-2B8E-5759-5874-FF869301387C}"/>
                </a:ext>
              </a:extLst>
            </p:cNvPr>
            <p:cNvSpPr/>
            <p:nvPr/>
          </p:nvSpPr>
          <p:spPr>
            <a:xfrm>
              <a:off x="1625853" y="3085604"/>
              <a:ext cx="624205" cy="467359"/>
            </a:xfrm>
            <a:custGeom>
              <a:avLst/>
              <a:gdLst/>
              <a:ahLst/>
              <a:cxnLst/>
              <a:rect l="l" t="t" r="r" b="b"/>
              <a:pathLst>
                <a:path w="624205" h="467360">
                  <a:moveTo>
                    <a:pt x="446722" y="0"/>
                  </a:moveTo>
                  <a:lnTo>
                    <a:pt x="20408" y="222338"/>
                  </a:lnTo>
                  <a:lnTo>
                    <a:pt x="571" y="354075"/>
                  </a:lnTo>
                  <a:lnTo>
                    <a:pt x="0" y="360121"/>
                  </a:lnTo>
                  <a:lnTo>
                    <a:pt x="1701" y="366725"/>
                  </a:lnTo>
                  <a:lnTo>
                    <a:pt x="6235" y="371094"/>
                  </a:lnTo>
                  <a:lnTo>
                    <a:pt x="7378" y="372744"/>
                  </a:lnTo>
                  <a:lnTo>
                    <a:pt x="9626" y="374408"/>
                  </a:lnTo>
                  <a:lnTo>
                    <a:pt x="11912" y="375488"/>
                  </a:lnTo>
                  <a:lnTo>
                    <a:pt x="168948" y="461683"/>
                  </a:lnTo>
                  <a:lnTo>
                    <a:pt x="175742" y="465251"/>
                  </a:lnTo>
                  <a:lnTo>
                    <a:pt x="183248" y="467042"/>
                  </a:lnTo>
                  <a:lnTo>
                    <a:pt x="198272" y="467042"/>
                  </a:lnTo>
                  <a:lnTo>
                    <a:pt x="616800" y="237705"/>
                  </a:lnTo>
                  <a:lnTo>
                    <a:pt x="623592" y="226106"/>
                  </a:lnTo>
                  <a:lnTo>
                    <a:pt x="621894" y="219408"/>
                  </a:lnTo>
                  <a:lnTo>
                    <a:pt x="616800" y="214096"/>
                  </a:lnTo>
                  <a:lnTo>
                    <a:pt x="479590" y="140525"/>
                  </a:lnTo>
                  <a:lnTo>
                    <a:pt x="461112" y="127031"/>
                  </a:lnTo>
                  <a:lnTo>
                    <a:pt x="447786" y="109518"/>
                  </a:lnTo>
                  <a:lnTo>
                    <a:pt x="440303" y="89119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A053895D-970C-4DAD-0CEA-47E1B19343F7}"/>
                </a:ext>
              </a:extLst>
            </p:cNvPr>
            <p:cNvSpPr/>
            <p:nvPr/>
          </p:nvSpPr>
          <p:spPr>
            <a:xfrm>
              <a:off x="1625853" y="3085604"/>
              <a:ext cx="454659" cy="371475"/>
            </a:xfrm>
            <a:custGeom>
              <a:avLst/>
              <a:gdLst/>
              <a:ahLst/>
              <a:cxnLst/>
              <a:rect l="l" t="t" r="r" b="b"/>
              <a:pathLst>
                <a:path w="454660" h="371475">
                  <a:moveTo>
                    <a:pt x="446722" y="0"/>
                  </a:moveTo>
                  <a:lnTo>
                    <a:pt x="20967" y="222338"/>
                  </a:lnTo>
                  <a:lnTo>
                    <a:pt x="1130" y="354075"/>
                  </a:lnTo>
                  <a:lnTo>
                    <a:pt x="0" y="360121"/>
                  </a:lnTo>
                  <a:lnTo>
                    <a:pt x="2273" y="366725"/>
                  </a:lnTo>
                  <a:lnTo>
                    <a:pt x="6235" y="371094"/>
                  </a:lnTo>
                  <a:lnTo>
                    <a:pt x="454659" y="120218"/>
                  </a:lnTo>
                  <a:lnTo>
                    <a:pt x="447003" y="108041"/>
                  </a:lnTo>
                  <a:lnTo>
                    <a:pt x="441902" y="94835"/>
                  </a:lnTo>
                  <a:lnTo>
                    <a:pt x="439354" y="81007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F9100036-8A00-76D4-FEA1-D60DD0FB0CF4}"/>
                </a:ext>
              </a:extLst>
            </p:cNvPr>
            <p:cNvSpPr/>
            <p:nvPr/>
          </p:nvSpPr>
          <p:spPr>
            <a:xfrm>
              <a:off x="757910" y="1585721"/>
              <a:ext cx="658495" cy="362585"/>
            </a:xfrm>
            <a:custGeom>
              <a:avLst/>
              <a:gdLst/>
              <a:ahLst/>
              <a:cxnLst/>
              <a:rect l="l" t="t" r="r" b="b"/>
              <a:pathLst>
                <a:path w="658494" h="362585">
                  <a:moveTo>
                    <a:pt x="282905" y="31661"/>
                  </a:moveTo>
                  <a:lnTo>
                    <a:pt x="277761" y="26530"/>
                  </a:lnTo>
                  <a:lnTo>
                    <a:pt x="266382" y="26530"/>
                  </a:lnTo>
                  <a:lnTo>
                    <a:pt x="262026" y="27736"/>
                  </a:lnTo>
                  <a:lnTo>
                    <a:pt x="220522" y="51130"/>
                  </a:lnTo>
                  <a:lnTo>
                    <a:pt x="220522" y="11798"/>
                  </a:lnTo>
                  <a:lnTo>
                    <a:pt x="214274" y="5537"/>
                  </a:lnTo>
                  <a:lnTo>
                    <a:pt x="200774" y="5537"/>
                  </a:lnTo>
                  <a:lnTo>
                    <a:pt x="169506" y="28625"/>
                  </a:lnTo>
                  <a:lnTo>
                    <a:pt x="167119" y="16408"/>
                  </a:lnTo>
                  <a:lnTo>
                    <a:pt x="161417" y="7429"/>
                  </a:lnTo>
                  <a:lnTo>
                    <a:pt x="152882" y="1892"/>
                  </a:lnTo>
                  <a:lnTo>
                    <a:pt x="142024" y="0"/>
                  </a:lnTo>
                  <a:lnTo>
                    <a:pt x="135953" y="482"/>
                  </a:lnTo>
                  <a:lnTo>
                    <a:pt x="92532" y="25146"/>
                  </a:lnTo>
                  <a:lnTo>
                    <a:pt x="63804" y="68935"/>
                  </a:lnTo>
                  <a:lnTo>
                    <a:pt x="59537" y="91757"/>
                  </a:lnTo>
                  <a:lnTo>
                    <a:pt x="59537" y="141173"/>
                  </a:lnTo>
                  <a:lnTo>
                    <a:pt x="26085" y="159283"/>
                  </a:lnTo>
                  <a:lnTo>
                    <a:pt x="16040" y="166852"/>
                  </a:lnTo>
                  <a:lnTo>
                    <a:pt x="8153" y="176174"/>
                  </a:lnTo>
                  <a:lnTo>
                    <a:pt x="2717" y="186931"/>
                  </a:lnTo>
                  <a:lnTo>
                    <a:pt x="0" y="198805"/>
                  </a:lnTo>
                  <a:lnTo>
                    <a:pt x="0" y="208127"/>
                  </a:lnTo>
                  <a:lnTo>
                    <a:pt x="5511" y="213410"/>
                  </a:lnTo>
                  <a:lnTo>
                    <a:pt x="17246" y="213410"/>
                  </a:lnTo>
                  <a:lnTo>
                    <a:pt x="21551" y="212242"/>
                  </a:lnTo>
                  <a:lnTo>
                    <a:pt x="158178" y="135674"/>
                  </a:lnTo>
                  <a:lnTo>
                    <a:pt x="256806" y="80772"/>
                  </a:lnTo>
                  <a:lnTo>
                    <a:pt x="266865" y="73215"/>
                  </a:lnTo>
                  <a:lnTo>
                    <a:pt x="274739" y="63893"/>
                  </a:lnTo>
                  <a:lnTo>
                    <a:pt x="280174" y="53136"/>
                  </a:lnTo>
                  <a:lnTo>
                    <a:pt x="282905" y="41249"/>
                  </a:lnTo>
                  <a:lnTo>
                    <a:pt x="282905" y="31661"/>
                  </a:lnTo>
                  <a:close/>
                </a:path>
                <a:path w="658494" h="362585">
                  <a:moveTo>
                    <a:pt x="658190" y="107670"/>
                  </a:moveTo>
                  <a:lnTo>
                    <a:pt x="656844" y="98755"/>
                  </a:lnTo>
                  <a:lnTo>
                    <a:pt x="653072" y="92214"/>
                  </a:lnTo>
                  <a:lnTo>
                    <a:pt x="647217" y="88188"/>
                  </a:lnTo>
                  <a:lnTo>
                    <a:pt x="639648" y="86804"/>
                  </a:lnTo>
                  <a:lnTo>
                    <a:pt x="633958" y="86804"/>
                  </a:lnTo>
                  <a:lnTo>
                    <a:pt x="627303" y="88760"/>
                  </a:lnTo>
                  <a:lnTo>
                    <a:pt x="566343" y="123050"/>
                  </a:lnTo>
                  <a:lnTo>
                    <a:pt x="566343" y="81876"/>
                  </a:lnTo>
                  <a:lnTo>
                    <a:pt x="564680" y="71081"/>
                  </a:lnTo>
                  <a:lnTo>
                    <a:pt x="560044" y="63144"/>
                  </a:lnTo>
                  <a:lnTo>
                    <a:pt x="552869" y="58254"/>
                  </a:lnTo>
                  <a:lnTo>
                    <a:pt x="543648" y="56578"/>
                  </a:lnTo>
                  <a:lnTo>
                    <a:pt x="537095" y="56578"/>
                  </a:lnTo>
                  <a:lnTo>
                    <a:pt x="497459" y="82613"/>
                  </a:lnTo>
                  <a:lnTo>
                    <a:pt x="491515" y="90119"/>
                  </a:lnTo>
                  <a:lnTo>
                    <a:pt x="488010" y="72174"/>
                  </a:lnTo>
                  <a:lnTo>
                    <a:pt x="479679" y="59042"/>
                  </a:lnTo>
                  <a:lnTo>
                    <a:pt x="467258" y="50990"/>
                  </a:lnTo>
                  <a:lnTo>
                    <a:pt x="451434" y="48234"/>
                  </a:lnTo>
                  <a:lnTo>
                    <a:pt x="442391" y="48958"/>
                  </a:lnTo>
                  <a:lnTo>
                    <a:pt x="377596" y="85077"/>
                  </a:lnTo>
                  <a:lnTo>
                    <a:pt x="352196" y="115849"/>
                  </a:lnTo>
                  <a:lnTo>
                    <a:pt x="328815" y="182892"/>
                  </a:lnTo>
                  <a:lnTo>
                    <a:pt x="328815" y="255346"/>
                  </a:lnTo>
                  <a:lnTo>
                    <a:pt x="279488" y="282803"/>
                  </a:lnTo>
                  <a:lnTo>
                    <a:pt x="264464" y="293903"/>
                  </a:lnTo>
                  <a:lnTo>
                    <a:pt x="252425" y="308610"/>
                  </a:lnTo>
                  <a:lnTo>
                    <a:pt x="244424" y="324967"/>
                  </a:lnTo>
                  <a:lnTo>
                    <a:pt x="241515" y="340995"/>
                  </a:lnTo>
                  <a:lnTo>
                    <a:pt x="242874" y="350050"/>
                  </a:lnTo>
                  <a:lnTo>
                    <a:pt x="246722" y="356717"/>
                  </a:lnTo>
                  <a:lnTo>
                    <a:pt x="252691" y="360845"/>
                  </a:lnTo>
                  <a:lnTo>
                    <a:pt x="260413" y="362254"/>
                  </a:lnTo>
                  <a:lnTo>
                    <a:pt x="266026" y="362254"/>
                  </a:lnTo>
                  <a:lnTo>
                    <a:pt x="272529" y="360362"/>
                  </a:lnTo>
                  <a:lnTo>
                    <a:pt x="345249" y="319582"/>
                  </a:lnTo>
                  <a:lnTo>
                    <a:pt x="474497" y="247662"/>
                  </a:lnTo>
                  <a:lnTo>
                    <a:pt x="619645" y="165874"/>
                  </a:lnTo>
                  <a:lnTo>
                    <a:pt x="634746" y="154774"/>
                  </a:lnTo>
                  <a:lnTo>
                    <a:pt x="646988" y="140068"/>
                  </a:lnTo>
                  <a:lnTo>
                    <a:pt x="655193" y="123723"/>
                  </a:lnTo>
                  <a:lnTo>
                    <a:pt x="658190" y="10767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F79E1863-CCC6-F3D6-46D6-C36C580744DE}"/>
                </a:ext>
              </a:extLst>
            </p:cNvPr>
            <p:cNvSpPr/>
            <p:nvPr/>
          </p:nvSpPr>
          <p:spPr>
            <a:xfrm>
              <a:off x="1000554" y="1461477"/>
              <a:ext cx="1668145" cy="2205355"/>
            </a:xfrm>
            <a:custGeom>
              <a:avLst/>
              <a:gdLst/>
              <a:ahLst/>
              <a:cxnLst/>
              <a:rect l="l" t="t" r="r" b="b"/>
              <a:pathLst>
                <a:path w="1668145" h="2205354">
                  <a:moveTo>
                    <a:pt x="1596354" y="0"/>
                  </a:moveTo>
                  <a:lnTo>
                    <a:pt x="1590309" y="0"/>
                  </a:lnTo>
                  <a:lnTo>
                    <a:pt x="1584171" y="820"/>
                  </a:lnTo>
                  <a:lnTo>
                    <a:pt x="1578269" y="2451"/>
                  </a:lnTo>
                  <a:lnTo>
                    <a:pt x="1576555" y="2997"/>
                  </a:lnTo>
                  <a:lnTo>
                    <a:pt x="1574853" y="4102"/>
                  </a:lnTo>
                  <a:lnTo>
                    <a:pt x="1573735" y="4648"/>
                  </a:lnTo>
                  <a:lnTo>
                    <a:pt x="19272" y="880262"/>
                  </a:lnTo>
                  <a:lnTo>
                    <a:pt x="15312" y="882446"/>
                  </a:lnTo>
                  <a:lnTo>
                    <a:pt x="11913" y="885202"/>
                  </a:lnTo>
                  <a:lnTo>
                    <a:pt x="0" y="913193"/>
                  </a:lnTo>
                  <a:lnTo>
                    <a:pt x="0" y="2150579"/>
                  </a:lnTo>
                  <a:lnTo>
                    <a:pt x="17940" y="2185795"/>
                  </a:lnTo>
                  <a:lnTo>
                    <a:pt x="59515" y="2203964"/>
                  </a:lnTo>
                  <a:lnTo>
                    <a:pt x="71293" y="2204948"/>
                  </a:lnTo>
                  <a:lnTo>
                    <a:pt x="77123" y="2204948"/>
                  </a:lnTo>
                  <a:lnTo>
                    <a:pt x="82800" y="2204135"/>
                  </a:lnTo>
                  <a:lnTo>
                    <a:pt x="87881" y="2202192"/>
                  </a:lnTo>
                  <a:lnTo>
                    <a:pt x="76528" y="2126983"/>
                  </a:lnTo>
                  <a:lnTo>
                    <a:pt x="1576555" y="1281023"/>
                  </a:lnTo>
                  <a:lnTo>
                    <a:pt x="1585343" y="1274598"/>
                  </a:lnTo>
                  <a:lnTo>
                    <a:pt x="1591947" y="1266324"/>
                  </a:lnTo>
                  <a:lnTo>
                    <a:pt x="1596104" y="1256615"/>
                  </a:lnTo>
                  <a:lnTo>
                    <a:pt x="1597548" y="1245882"/>
                  </a:lnTo>
                  <a:lnTo>
                    <a:pt x="1597548" y="99072"/>
                  </a:lnTo>
                  <a:lnTo>
                    <a:pt x="1618577" y="87934"/>
                  </a:lnTo>
                  <a:lnTo>
                    <a:pt x="1641625" y="75463"/>
                  </a:lnTo>
                  <a:lnTo>
                    <a:pt x="1660207" y="64639"/>
                  </a:lnTo>
                  <a:lnTo>
                    <a:pt x="1667842" y="58445"/>
                  </a:lnTo>
                  <a:lnTo>
                    <a:pt x="1667425" y="52020"/>
                  </a:lnTo>
                  <a:lnTo>
                    <a:pt x="1636092" y="12877"/>
                  </a:lnTo>
                  <a:lnTo>
                    <a:pt x="1606933" y="820"/>
                  </a:lnTo>
                  <a:lnTo>
                    <a:pt x="1596354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A4541F0E-5B92-20FB-EA8F-F9A068F10037}"/>
                </a:ext>
              </a:extLst>
            </p:cNvPr>
            <p:cNvSpPr/>
            <p:nvPr/>
          </p:nvSpPr>
          <p:spPr>
            <a:xfrm>
              <a:off x="1009629" y="1461477"/>
              <a:ext cx="1659255" cy="966469"/>
            </a:xfrm>
            <a:custGeom>
              <a:avLst/>
              <a:gdLst/>
              <a:ahLst/>
              <a:cxnLst/>
              <a:rect l="l" t="t" r="r" b="b"/>
              <a:pathLst>
                <a:path w="1659255" h="966469">
                  <a:moveTo>
                    <a:pt x="1587279" y="0"/>
                  </a:moveTo>
                  <a:lnTo>
                    <a:pt x="1581233" y="0"/>
                  </a:lnTo>
                  <a:lnTo>
                    <a:pt x="1575095" y="820"/>
                  </a:lnTo>
                  <a:lnTo>
                    <a:pt x="1569194" y="2451"/>
                  </a:lnTo>
                  <a:lnTo>
                    <a:pt x="1567479" y="2997"/>
                  </a:lnTo>
                  <a:lnTo>
                    <a:pt x="1565777" y="4102"/>
                  </a:lnTo>
                  <a:lnTo>
                    <a:pt x="1564660" y="4648"/>
                  </a:lnTo>
                  <a:lnTo>
                    <a:pt x="10196" y="880262"/>
                  </a:lnTo>
                  <a:lnTo>
                    <a:pt x="6236" y="882446"/>
                  </a:lnTo>
                  <a:lnTo>
                    <a:pt x="2838" y="885202"/>
                  </a:lnTo>
                  <a:lnTo>
                    <a:pt x="0" y="888492"/>
                  </a:lnTo>
                  <a:lnTo>
                    <a:pt x="134362" y="965911"/>
                  </a:lnTo>
                  <a:lnTo>
                    <a:pt x="1588472" y="189636"/>
                  </a:lnTo>
                  <a:lnTo>
                    <a:pt x="1588472" y="99072"/>
                  </a:lnTo>
                  <a:lnTo>
                    <a:pt x="1609502" y="87934"/>
                  </a:lnTo>
                  <a:lnTo>
                    <a:pt x="1632549" y="75463"/>
                  </a:lnTo>
                  <a:lnTo>
                    <a:pt x="1651132" y="64639"/>
                  </a:lnTo>
                  <a:lnTo>
                    <a:pt x="1658767" y="58445"/>
                  </a:lnTo>
                  <a:lnTo>
                    <a:pt x="1658349" y="52020"/>
                  </a:lnTo>
                  <a:lnTo>
                    <a:pt x="1627017" y="12877"/>
                  </a:lnTo>
                  <a:lnTo>
                    <a:pt x="1597858" y="820"/>
                  </a:lnTo>
                  <a:lnTo>
                    <a:pt x="1587279" y="0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7EA427AD-4E3C-EEED-0534-827B0EC9FD9D}"/>
                </a:ext>
              </a:extLst>
            </p:cNvPr>
            <p:cNvSpPr/>
            <p:nvPr/>
          </p:nvSpPr>
          <p:spPr>
            <a:xfrm>
              <a:off x="1070862" y="1505648"/>
              <a:ext cx="1597660" cy="2159635"/>
            </a:xfrm>
            <a:custGeom>
              <a:avLst/>
              <a:gdLst/>
              <a:ahLst/>
              <a:cxnLst/>
              <a:rect l="l" t="t" r="r" b="b"/>
              <a:pathLst>
                <a:path w="1597660" h="2159635">
                  <a:moveTo>
                    <a:pt x="1590168" y="0"/>
                  </a:moveTo>
                  <a:lnTo>
                    <a:pt x="1579208" y="0"/>
                  </a:lnTo>
                  <a:lnTo>
                    <a:pt x="1576388" y="698"/>
                  </a:lnTo>
                  <a:lnTo>
                    <a:pt x="19833" y="877811"/>
                  </a:lnTo>
                  <a:lnTo>
                    <a:pt x="0" y="911301"/>
                  </a:lnTo>
                  <a:lnTo>
                    <a:pt x="0" y="2154377"/>
                  </a:lnTo>
                  <a:lnTo>
                    <a:pt x="5506" y="2159025"/>
                  </a:lnTo>
                  <a:lnTo>
                    <a:pt x="13595" y="2159025"/>
                  </a:lnTo>
                  <a:lnTo>
                    <a:pt x="1576553" y="1278572"/>
                  </a:lnTo>
                  <a:lnTo>
                    <a:pt x="1597534" y="1243431"/>
                  </a:lnTo>
                  <a:lnTo>
                    <a:pt x="1597534" y="6286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4D2B52CE-923C-A588-E3ED-130C6D8680F5}"/>
                </a:ext>
              </a:extLst>
            </p:cNvPr>
            <p:cNvSpPr/>
            <p:nvPr/>
          </p:nvSpPr>
          <p:spPr>
            <a:xfrm>
              <a:off x="1126980" y="1587449"/>
              <a:ext cx="1485900" cy="1925320"/>
            </a:xfrm>
            <a:custGeom>
              <a:avLst/>
              <a:gdLst/>
              <a:ahLst/>
              <a:cxnLst/>
              <a:rect l="l" t="t" r="r" b="b"/>
              <a:pathLst>
                <a:path w="1485900" h="1925320">
                  <a:moveTo>
                    <a:pt x="1478869" y="0"/>
                  </a:moveTo>
                  <a:lnTo>
                    <a:pt x="1468772" y="0"/>
                  </a:lnTo>
                  <a:lnTo>
                    <a:pt x="1466169" y="673"/>
                  </a:lnTo>
                  <a:lnTo>
                    <a:pt x="18133" y="816876"/>
                  </a:lnTo>
                  <a:lnTo>
                    <a:pt x="0" y="847623"/>
                  </a:lnTo>
                  <a:lnTo>
                    <a:pt x="0" y="1920570"/>
                  </a:lnTo>
                  <a:lnTo>
                    <a:pt x="5284" y="1924926"/>
                  </a:lnTo>
                  <a:lnTo>
                    <a:pt x="12865" y="1924926"/>
                  </a:lnTo>
                  <a:lnTo>
                    <a:pt x="1466004" y="1106182"/>
                  </a:lnTo>
                  <a:lnTo>
                    <a:pt x="1485854" y="1073238"/>
                  </a:lnTo>
                  <a:lnTo>
                    <a:pt x="1485854" y="6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3C7D3A06-8011-086C-FD5E-72B774902D48}"/>
                </a:ext>
              </a:extLst>
            </p:cNvPr>
            <p:cNvSpPr/>
            <p:nvPr/>
          </p:nvSpPr>
          <p:spPr>
            <a:xfrm>
              <a:off x="2498318" y="1578660"/>
              <a:ext cx="394335" cy="546100"/>
            </a:xfrm>
            <a:custGeom>
              <a:avLst/>
              <a:gdLst/>
              <a:ahLst/>
              <a:cxnLst/>
              <a:rect l="l" t="t" r="r" b="b"/>
              <a:pathLst>
                <a:path w="394335" h="546100">
                  <a:moveTo>
                    <a:pt x="394004" y="6032"/>
                  </a:moveTo>
                  <a:lnTo>
                    <a:pt x="383806" y="0"/>
                  </a:lnTo>
                  <a:lnTo>
                    <a:pt x="95834" y="162890"/>
                  </a:lnTo>
                  <a:lnTo>
                    <a:pt x="88442" y="144373"/>
                  </a:lnTo>
                  <a:lnTo>
                    <a:pt x="0" y="193243"/>
                  </a:lnTo>
                  <a:lnTo>
                    <a:pt x="0" y="536346"/>
                  </a:lnTo>
                  <a:lnTo>
                    <a:pt x="1143" y="545680"/>
                  </a:lnTo>
                  <a:lnTo>
                    <a:pt x="45351" y="532511"/>
                  </a:lnTo>
                  <a:lnTo>
                    <a:pt x="394004" y="345313"/>
                  </a:lnTo>
                  <a:lnTo>
                    <a:pt x="394004" y="6032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44E7604D-BB06-B2C3-99EA-2584429A4A84}"/>
                </a:ext>
              </a:extLst>
            </p:cNvPr>
            <p:cNvSpPr/>
            <p:nvPr/>
          </p:nvSpPr>
          <p:spPr>
            <a:xfrm>
              <a:off x="2498318" y="1584693"/>
              <a:ext cx="394335" cy="539750"/>
            </a:xfrm>
            <a:custGeom>
              <a:avLst/>
              <a:gdLst/>
              <a:ahLst/>
              <a:cxnLst/>
              <a:rect l="l" t="t" r="r" b="b"/>
              <a:pathLst>
                <a:path w="394335" h="539750">
                  <a:moveTo>
                    <a:pt x="394004" y="0"/>
                  </a:moveTo>
                  <a:lnTo>
                    <a:pt x="99199" y="165252"/>
                  </a:lnTo>
                  <a:lnTo>
                    <a:pt x="88442" y="138341"/>
                  </a:lnTo>
                  <a:lnTo>
                    <a:pt x="0" y="187210"/>
                  </a:lnTo>
                  <a:lnTo>
                    <a:pt x="0" y="530313"/>
                  </a:lnTo>
                  <a:lnTo>
                    <a:pt x="1143" y="539648"/>
                  </a:lnTo>
                  <a:lnTo>
                    <a:pt x="45351" y="526478"/>
                  </a:lnTo>
                  <a:lnTo>
                    <a:pt x="394004" y="339280"/>
                  </a:lnTo>
                  <a:lnTo>
                    <a:pt x="394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CF4C5C21-6755-87DC-23E4-F5A6FEC7BA44}"/>
                </a:ext>
              </a:extLst>
            </p:cNvPr>
            <p:cNvSpPr/>
            <p:nvPr/>
          </p:nvSpPr>
          <p:spPr>
            <a:xfrm>
              <a:off x="2602064" y="1538579"/>
              <a:ext cx="313690" cy="434975"/>
            </a:xfrm>
            <a:custGeom>
              <a:avLst/>
              <a:gdLst/>
              <a:ahLst/>
              <a:cxnLst/>
              <a:rect l="l" t="t" r="r" b="b"/>
              <a:pathLst>
                <a:path w="313689" h="434975">
                  <a:moveTo>
                    <a:pt x="303288" y="0"/>
                  </a:moveTo>
                  <a:lnTo>
                    <a:pt x="300024" y="0"/>
                  </a:lnTo>
                  <a:lnTo>
                    <a:pt x="298475" y="558"/>
                  </a:lnTo>
                  <a:lnTo>
                    <a:pt x="297052" y="1650"/>
                  </a:lnTo>
                  <a:lnTo>
                    <a:pt x="7366" y="164693"/>
                  </a:lnTo>
                  <a:lnTo>
                    <a:pt x="5676" y="165798"/>
                  </a:lnTo>
                  <a:lnTo>
                    <a:pt x="4533" y="166903"/>
                  </a:lnTo>
                  <a:lnTo>
                    <a:pt x="3390" y="168541"/>
                  </a:lnTo>
                  <a:lnTo>
                    <a:pt x="1130" y="171297"/>
                  </a:lnTo>
                  <a:lnTo>
                    <a:pt x="0" y="174586"/>
                  </a:lnTo>
                  <a:lnTo>
                    <a:pt x="0" y="428205"/>
                  </a:lnTo>
                  <a:lnTo>
                    <a:pt x="2273" y="431507"/>
                  </a:lnTo>
                  <a:lnTo>
                    <a:pt x="5092" y="433146"/>
                  </a:lnTo>
                  <a:lnTo>
                    <a:pt x="7086" y="433971"/>
                  </a:lnTo>
                  <a:lnTo>
                    <a:pt x="9067" y="434378"/>
                  </a:lnTo>
                  <a:lnTo>
                    <a:pt x="13030" y="434378"/>
                  </a:lnTo>
                  <a:lnTo>
                    <a:pt x="15024" y="433971"/>
                  </a:lnTo>
                  <a:lnTo>
                    <a:pt x="16334" y="433425"/>
                  </a:lnTo>
                  <a:lnTo>
                    <a:pt x="13246" y="433425"/>
                  </a:lnTo>
                  <a:lnTo>
                    <a:pt x="11365" y="431507"/>
                  </a:lnTo>
                  <a:lnTo>
                    <a:pt x="11328" y="176225"/>
                  </a:lnTo>
                  <a:lnTo>
                    <a:pt x="14173" y="171830"/>
                  </a:lnTo>
                  <a:lnTo>
                    <a:pt x="18707" y="169087"/>
                  </a:lnTo>
                  <a:lnTo>
                    <a:pt x="307822" y="6045"/>
                  </a:lnTo>
                  <a:lnTo>
                    <a:pt x="308457" y="5600"/>
                  </a:lnTo>
                  <a:lnTo>
                    <a:pt x="309168" y="5384"/>
                  </a:lnTo>
                  <a:lnTo>
                    <a:pt x="312671" y="5384"/>
                  </a:lnTo>
                  <a:lnTo>
                    <a:pt x="312369" y="4940"/>
                  </a:lnTo>
                  <a:lnTo>
                    <a:pt x="306692" y="1650"/>
                  </a:lnTo>
                  <a:lnTo>
                    <a:pt x="304990" y="558"/>
                  </a:lnTo>
                  <a:lnTo>
                    <a:pt x="303288" y="0"/>
                  </a:lnTo>
                  <a:close/>
                </a:path>
                <a:path w="313689" h="434975">
                  <a:moveTo>
                    <a:pt x="17005" y="433146"/>
                  </a:moveTo>
                  <a:lnTo>
                    <a:pt x="16497" y="433349"/>
                  </a:lnTo>
                  <a:lnTo>
                    <a:pt x="16001" y="433425"/>
                  </a:lnTo>
                  <a:lnTo>
                    <a:pt x="16334" y="433425"/>
                  </a:lnTo>
                  <a:lnTo>
                    <a:pt x="17005" y="433146"/>
                  </a:lnTo>
                  <a:close/>
                </a:path>
                <a:path w="313689" h="434975">
                  <a:moveTo>
                    <a:pt x="312671" y="5384"/>
                  </a:moveTo>
                  <a:lnTo>
                    <a:pt x="311721" y="5384"/>
                  </a:lnTo>
                  <a:lnTo>
                    <a:pt x="313499" y="6794"/>
                  </a:lnTo>
                  <a:lnTo>
                    <a:pt x="313499" y="6603"/>
                  </a:lnTo>
                  <a:lnTo>
                    <a:pt x="312671" y="53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07613D51-A3B7-018E-2366-A79EDBE96699}"/>
                </a:ext>
              </a:extLst>
            </p:cNvPr>
            <p:cNvSpPr/>
            <p:nvPr/>
          </p:nvSpPr>
          <p:spPr>
            <a:xfrm>
              <a:off x="2605455" y="1538579"/>
              <a:ext cx="310515" cy="175260"/>
            </a:xfrm>
            <a:custGeom>
              <a:avLst/>
              <a:gdLst/>
              <a:ahLst/>
              <a:cxnLst/>
              <a:rect l="l" t="t" r="r" b="b"/>
              <a:pathLst>
                <a:path w="310514" h="175260">
                  <a:moveTo>
                    <a:pt x="299897" y="0"/>
                  </a:moveTo>
                  <a:lnTo>
                    <a:pt x="296633" y="0"/>
                  </a:lnTo>
                  <a:lnTo>
                    <a:pt x="295084" y="558"/>
                  </a:lnTo>
                  <a:lnTo>
                    <a:pt x="293662" y="1650"/>
                  </a:lnTo>
                  <a:lnTo>
                    <a:pt x="3975" y="164693"/>
                  </a:lnTo>
                  <a:lnTo>
                    <a:pt x="2286" y="165252"/>
                  </a:lnTo>
                  <a:lnTo>
                    <a:pt x="1143" y="166903"/>
                  </a:lnTo>
                  <a:lnTo>
                    <a:pt x="0" y="167995"/>
                  </a:lnTo>
                  <a:lnTo>
                    <a:pt x="9639" y="175132"/>
                  </a:lnTo>
                  <a:lnTo>
                    <a:pt x="10782" y="172377"/>
                  </a:lnTo>
                  <a:lnTo>
                    <a:pt x="12484" y="170192"/>
                  </a:lnTo>
                  <a:lnTo>
                    <a:pt x="15316" y="169087"/>
                  </a:lnTo>
                  <a:lnTo>
                    <a:pt x="304431" y="6045"/>
                  </a:lnTo>
                  <a:lnTo>
                    <a:pt x="305066" y="5600"/>
                  </a:lnTo>
                  <a:lnTo>
                    <a:pt x="305777" y="5384"/>
                  </a:lnTo>
                  <a:lnTo>
                    <a:pt x="309280" y="5384"/>
                  </a:lnTo>
                  <a:lnTo>
                    <a:pt x="308978" y="4940"/>
                  </a:lnTo>
                  <a:lnTo>
                    <a:pt x="303301" y="1650"/>
                  </a:lnTo>
                  <a:lnTo>
                    <a:pt x="301599" y="558"/>
                  </a:lnTo>
                  <a:lnTo>
                    <a:pt x="299897" y="0"/>
                  </a:lnTo>
                  <a:close/>
                </a:path>
                <a:path w="310514" h="175260">
                  <a:moveTo>
                    <a:pt x="309280" y="5384"/>
                  </a:moveTo>
                  <a:lnTo>
                    <a:pt x="308330" y="5384"/>
                  </a:lnTo>
                  <a:lnTo>
                    <a:pt x="310108" y="6794"/>
                  </a:lnTo>
                  <a:lnTo>
                    <a:pt x="310108" y="6603"/>
                  </a:lnTo>
                  <a:lnTo>
                    <a:pt x="309280" y="538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16A5E1D0-E078-9E42-D7BC-771DD629EB59}"/>
                </a:ext>
              </a:extLst>
            </p:cNvPr>
            <p:cNvSpPr/>
            <p:nvPr/>
          </p:nvSpPr>
          <p:spPr>
            <a:xfrm>
              <a:off x="2612834" y="1544281"/>
              <a:ext cx="302895" cy="428625"/>
            </a:xfrm>
            <a:custGeom>
              <a:avLst/>
              <a:gdLst/>
              <a:ahLst/>
              <a:cxnLst/>
              <a:rect l="l" t="t" r="r" b="b"/>
              <a:pathLst>
                <a:path w="302894" h="428625">
                  <a:moveTo>
                    <a:pt x="300621" y="0"/>
                  </a:moveTo>
                  <a:lnTo>
                    <a:pt x="298615" y="0"/>
                  </a:lnTo>
                  <a:lnTo>
                    <a:pt x="297052" y="342"/>
                  </a:lnTo>
                  <a:lnTo>
                    <a:pt x="2844" y="166128"/>
                  </a:lnTo>
                  <a:lnTo>
                    <a:pt x="0" y="171069"/>
                  </a:lnTo>
                  <a:lnTo>
                    <a:pt x="0" y="426008"/>
                  </a:lnTo>
                  <a:lnTo>
                    <a:pt x="2362" y="428002"/>
                  </a:lnTo>
                  <a:lnTo>
                    <a:pt x="5778" y="428002"/>
                  </a:lnTo>
                  <a:lnTo>
                    <a:pt x="7378" y="427443"/>
                  </a:lnTo>
                  <a:lnTo>
                    <a:pt x="293662" y="266052"/>
                  </a:lnTo>
                  <a:lnTo>
                    <a:pt x="298754" y="262750"/>
                  </a:lnTo>
                  <a:lnTo>
                    <a:pt x="302729" y="256717"/>
                  </a:lnTo>
                  <a:lnTo>
                    <a:pt x="302729" y="1473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73B36E98-324A-EC1C-8B6D-C6FA5F272505}"/>
                </a:ext>
              </a:extLst>
            </p:cNvPr>
            <p:cNvSpPr/>
            <p:nvPr/>
          </p:nvSpPr>
          <p:spPr>
            <a:xfrm>
              <a:off x="2490952" y="1626971"/>
              <a:ext cx="469265" cy="513080"/>
            </a:xfrm>
            <a:custGeom>
              <a:avLst/>
              <a:gdLst/>
              <a:ahLst/>
              <a:cxnLst/>
              <a:rect l="l" t="t" r="r" b="b"/>
              <a:pathLst>
                <a:path w="469264" h="513080">
                  <a:moveTo>
                    <a:pt x="95808" y="96062"/>
                  </a:moveTo>
                  <a:lnTo>
                    <a:pt x="87871" y="90589"/>
                  </a:lnTo>
                  <a:lnTo>
                    <a:pt x="0" y="139992"/>
                  </a:lnTo>
                  <a:lnTo>
                    <a:pt x="7366" y="144932"/>
                  </a:lnTo>
                  <a:lnTo>
                    <a:pt x="95808" y="96062"/>
                  </a:lnTo>
                  <a:close/>
                </a:path>
                <a:path w="469264" h="513080">
                  <a:moveTo>
                    <a:pt x="468833" y="4394"/>
                  </a:moveTo>
                  <a:lnTo>
                    <a:pt x="459181" y="0"/>
                  </a:lnTo>
                  <a:lnTo>
                    <a:pt x="77660" y="214096"/>
                  </a:lnTo>
                  <a:lnTo>
                    <a:pt x="86741" y="218490"/>
                  </a:lnTo>
                  <a:lnTo>
                    <a:pt x="47015" y="376072"/>
                  </a:lnTo>
                  <a:lnTo>
                    <a:pt x="26225" y="458050"/>
                  </a:lnTo>
                  <a:lnTo>
                    <a:pt x="17538" y="490931"/>
                  </a:lnTo>
                  <a:lnTo>
                    <a:pt x="14173" y="501218"/>
                  </a:lnTo>
                  <a:lnTo>
                    <a:pt x="10210" y="512191"/>
                  </a:lnTo>
                  <a:lnTo>
                    <a:pt x="9626" y="512191"/>
                  </a:lnTo>
                  <a:lnTo>
                    <a:pt x="10883" y="512394"/>
                  </a:lnTo>
                  <a:lnTo>
                    <a:pt x="12192" y="512521"/>
                  </a:lnTo>
                  <a:lnTo>
                    <a:pt x="15786" y="512521"/>
                  </a:lnTo>
                  <a:lnTo>
                    <a:pt x="18046" y="512140"/>
                  </a:lnTo>
                  <a:lnTo>
                    <a:pt x="19850" y="511086"/>
                  </a:lnTo>
                  <a:lnTo>
                    <a:pt x="401370" y="297002"/>
                  </a:lnTo>
                  <a:lnTo>
                    <a:pt x="468833" y="4394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9CBAD66C-645B-D444-E790-CA2148FD70D0}"/>
                </a:ext>
              </a:extLst>
            </p:cNvPr>
            <p:cNvSpPr/>
            <p:nvPr/>
          </p:nvSpPr>
          <p:spPr>
            <a:xfrm>
              <a:off x="2490952" y="1578660"/>
              <a:ext cx="469265" cy="267335"/>
            </a:xfrm>
            <a:custGeom>
              <a:avLst/>
              <a:gdLst/>
              <a:ahLst/>
              <a:cxnLst/>
              <a:rect l="l" t="t" r="r" b="b"/>
              <a:pathLst>
                <a:path w="469264" h="267335">
                  <a:moveTo>
                    <a:pt x="95808" y="144373"/>
                  </a:moveTo>
                  <a:lnTo>
                    <a:pt x="87871" y="138899"/>
                  </a:lnTo>
                  <a:lnTo>
                    <a:pt x="0" y="188302"/>
                  </a:lnTo>
                  <a:lnTo>
                    <a:pt x="7366" y="193243"/>
                  </a:lnTo>
                  <a:lnTo>
                    <a:pt x="95808" y="144373"/>
                  </a:lnTo>
                  <a:close/>
                </a:path>
                <a:path w="469264" h="267335">
                  <a:moveTo>
                    <a:pt x="401370" y="6032"/>
                  </a:moveTo>
                  <a:lnTo>
                    <a:pt x="391172" y="0"/>
                  </a:lnTo>
                  <a:lnTo>
                    <a:pt x="103174" y="163042"/>
                  </a:lnTo>
                  <a:lnTo>
                    <a:pt x="106565" y="171284"/>
                  </a:lnTo>
                  <a:lnTo>
                    <a:pt x="401370" y="6032"/>
                  </a:lnTo>
                  <a:close/>
                </a:path>
                <a:path w="469264" h="267335">
                  <a:moveTo>
                    <a:pt x="468833" y="52705"/>
                  </a:moveTo>
                  <a:lnTo>
                    <a:pt x="459181" y="48310"/>
                  </a:lnTo>
                  <a:lnTo>
                    <a:pt x="77660" y="262407"/>
                  </a:lnTo>
                  <a:lnTo>
                    <a:pt x="86741" y="266801"/>
                  </a:lnTo>
                  <a:lnTo>
                    <a:pt x="468833" y="52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561B97D7-35FC-FBD3-3792-2E4D5EF6D46A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47797F72-CC61-2DEA-962C-8164815FB48C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FBEC88CA-578B-D417-A555-059B27D18CEC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D7A64190-0A72-7D0F-ED94-42447B5146BB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762989E3-FC93-2854-1716-42CE738BBC73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B9ECE63E-E6FE-6BDD-88EE-B6DD7979E4C2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EC7480AB-C652-F677-0EFD-CACAD51EC8E1}"/>
                </a:ext>
              </a:extLst>
            </p:cNvPr>
            <p:cNvSpPr/>
            <p:nvPr/>
          </p:nvSpPr>
          <p:spPr>
            <a:xfrm>
              <a:off x="729007" y="2851645"/>
              <a:ext cx="518159" cy="643255"/>
            </a:xfrm>
            <a:custGeom>
              <a:avLst/>
              <a:gdLst/>
              <a:ahLst/>
              <a:cxnLst/>
              <a:rect l="l" t="t" r="r" b="b"/>
              <a:pathLst>
                <a:path w="518159" h="643254">
                  <a:moveTo>
                    <a:pt x="513453" y="0"/>
                  </a:moveTo>
                  <a:lnTo>
                    <a:pt x="507453" y="0"/>
                  </a:lnTo>
                  <a:lnTo>
                    <a:pt x="505941" y="381"/>
                  </a:lnTo>
                  <a:lnTo>
                    <a:pt x="10214" y="278968"/>
                  </a:lnTo>
                  <a:lnTo>
                    <a:pt x="3976" y="282257"/>
                  </a:lnTo>
                  <a:lnTo>
                    <a:pt x="0" y="288861"/>
                  </a:lnTo>
                  <a:lnTo>
                    <a:pt x="0" y="639648"/>
                  </a:lnTo>
                  <a:lnTo>
                    <a:pt x="4146" y="643039"/>
                  </a:lnTo>
                  <a:lnTo>
                    <a:pt x="10417" y="643039"/>
                  </a:lnTo>
                  <a:lnTo>
                    <a:pt x="12049" y="642658"/>
                  </a:lnTo>
                  <a:lnTo>
                    <a:pt x="507946" y="364070"/>
                  </a:lnTo>
                  <a:lnTo>
                    <a:pt x="514183" y="360768"/>
                  </a:lnTo>
                  <a:lnTo>
                    <a:pt x="518161" y="354177"/>
                  </a:lnTo>
                  <a:lnTo>
                    <a:pt x="518161" y="8864"/>
                  </a:lnTo>
                  <a:lnTo>
                    <a:pt x="517719" y="3505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7615ABF7-4446-7609-EE25-9ADDAA6E9CC7}"/>
                </a:ext>
              </a:extLst>
            </p:cNvPr>
            <p:cNvSpPr/>
            <p:nvPr/>
          </p:nvSpPr>
          <p:spPr>
            <a:xfrm>
              <a:off x="863370" y="3009226"/>
              <a:ext cx="249435" cy="327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E2EBA046-FD21-A737-1A7C-FAAA3978631F}"/>
                </a:ext>
              </a:extLst>
            </p:cNvPr>
            <p:cNvSpPr/>
            <p:nvPr/>
          </p:nvSpPr>
          <p:spPr>
            <a:xfrm>
              <a:off x="2536304" y="2389505"/>
              <a:ext cx="85026" cy="82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E6388832-492A-A13D-C9E2-253E3F26D887}"/>
                </a:ext>
              </a:extLst>
            </p:cNvPr>
            <p:cNvSpPr/>
            <p:nvPr/>
          </p:nvSpPr>
          <p:spPr>
            <a:xfrm>
              <a:off x="1428572" y="2174367"/>
              <a:ext cx="1571459" cy="18772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CE01EBE5-2E0D-11BA-889C-EB655443892F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8660DC03-5795-326D-F0AF-487CEB932E4B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22C973E3-1499-6B92-617F-79795CA4AA88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690CAEDD-D5F8-CB3E-C298-8634CAA0DF74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1979ED04-27B5-C3A9-D955-7CFEC92176DA}"/>
                </a:ext>
              </a:extLst>
            </p:cNvPr>
            <p:cNvSpPr/>
            <p:nvPr/>
          </p:nvSpPr>
          <p:spPr>
            <a:xfrm>
              <a:off x="2517038" y="1981047"/>
              <a:ext cx="544195" cy="481330"/>
            </a:xfrm>
            <a:custGeom>
              <a:avLst/>
              <a:gdLst/>
              <a:ahLst/>
              <a:cxnLst/>
              <a:rect l="l" t="t" r="r" b="b"/>
              <a:pathLst>
                <a:path w="544194" h="481330">
                  <a:moveTo>
                    <a:pt x="539330" y="0"/>
                  </a:moveTo>
                  <a:lnTo>
                    <a:pt x="533031" y="0"/>
                  </a:lnTo>
                  <a:lnTo>
                    <a:pt x="531494" y="342"/>
                  </a:lnTo>
                  <a:lnTo>
                    <a:pt x="10198" y="293166"/>
                  </a:lnTo>
                  <a:lnTo>
                    <a:pt x="3949" y="296456"/>
                  </a:lnTo>
                  <a:lnTo>
                    <a:pt x="0" y="303047"/>
                  </a:lnTo>
                  <a:lnTo>
                    <a:pt x="0" y="477177"/>
                  </a:lnTo>
                  <a:lnTo>
                    <a:pt x="4318" y="480936"/>
                  </a:lnTo>
                  <a:lnTo>
                    <a:pt x="10617" y="480936"/>
                  </a:lnTo>
                  <a:lnTo>
                    <a:pt x="12128" y="480593"/>
                  </a:lnTo>
                  <a:lnTo>
                    <a:pt x="533450" y="188315"/>
                  </a:lnTo>
                  <a:lnTo>
                    <a:pt x="539686" y="184467"/>
                  </a:lnTo>
                  <a:lnTo>
                    <a:pt x="543648" y="177888"/>
                  </a:lnTo>
                  <a:lnTo>
                    <a:pt x="543648" y="3746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ACC2E59F-F6AD-9577-EA46-EEC6AE8BB285}"/>
                </a:ext>
              </a:extLst>
            </p:cNvPr>
            <p:cNvSpPr/>
            <p:nvPr/>
          </p:nvSpPr>
          <p:spPr>
            <a:xfrm>
              <a:off x="2543670" y="2029497"/>
              <a:ext cx="487680" cy="384175"/>
            </a:xfrm>
            <a:custGeom>
              <a:avLst/>
              <a:gdLst/>
              <a:ahLst/>
              <a:cxnLst/>
              <a:rect l="l" t="t" r="r" b="b"/>
              <a:pathLst>
                <a:path w="487680" h="384175">
                  <a:moveTo>
                    <a:pt x="424713" y="116255"/>
                  </a:moveTo>
                  <a:lnTo>
                    <a:pt x="421627" y="109308"/>
                  </a:lnTo>
                  <a:lnTo>
                    <a:pt x="415899" y="109308"/>
                  </a:lnTo>
                  <a:lnTo>
                    <a:pt x="414870" y="109588"/>
                  </a:lnTo>
                  <a:lnTo>
                    <a:pt x="0" y="340779"/>
                  </a:lnTo>
                  <a:lnTo>
                    <a:pt x="2273" y="347916"/>
                  </a:lnTo>
                  <a:lnTo>
                    <a:pt x="9067" y="347916"/>
                  </a:lnTo>
                  <a:lnTo>
                    <a:pt x="9626" y="347383"/>
                  </a:lnTo>
                  <a:lnTo>
                    <a:pt x="10769" y="347383"/>
                  </a:lnTo>
                  <a:lnTo>
                    <a:pt x="419519" y="118999"/>
                  </a:lnTo>
                  <a:lnTo>
                    <a:pt x="424713" y="116255"/>
                  </a:lnTo>
                  <a:close/>
                </a:path>
                <a:path w="487680" h="384175">
                  <a:moveTo>
                    <a:pt x="487553" y="114604"/>
                  </a:moveTo>
                  <a:lnTo>
                    <a:pt x="486410" y="111861"/>
                  </a:lnTo>
                  <a:lnTo>
                    <a:pt x="485267" y="110413"/>
                  </a:lnTo>
                  <a:lnTo>
                    <a:pt x="483641" y="109423"/>
                  </a:lnTo>
                  <a:lnTo>
                    <a:pt x="479983" y="109664"/>
                  </a:lnTo>
                  <a:lnTo>
                    <a:pt x="177" y="376923"/>
                  </a:lnTo>
                  <a:lnTo>
                    <a:pt x="2120" y="384175"/>
                  </a:lnTo>
                  <a:lnTo>
                    <a:pt x="10210" y="384162"/>
                  </a:lnTo>
                  <a:lnTo>
                    <a:pt x="10769" y="383603"/>
                  </a:lnTo>
                  <a:lnTo>
                    <a:pt x="484136" y="118999"/>
                  </a:lnTo>
                  <a:lnTo>
                    <a:pt x="486410" y="117348"/>
                  </a:lnTo>
                  <a:lnTo>
                    <a:pt x="487553" y="114604"/>
                  </a:lnTo>
                  <a:close/>
                </a:path>
                <a:path w="487680" h="384175">
                  <a:moveTo>
                    <a:pt x="487553" y="41605"/>
                  </a:moveTo>
                  <a:lnTo>
                    <a:pt x="486410" y="38849"/>
                  </a:lnTo>
                  <a:lnTo>
                    <a:pt x="485267" y="37388"/>
                  </a:lnTo>
                  <a:lnTo>
                    <a:pt x="483641" y="36664"/>
                  </a:lnTo>
                  <a:lnTo>
                    <a:pt x="479983" y="36842"/>
                  </a:lnTo>
                  <a:lnTo>
                    <a:pt x="479031" y="37211"/>
                  </a:lnTo>
                  <a:lnTo>
                    <a:pt x="5105" y="301815"/>
                  </a:lnTo>
                  <a:lnTo>
                    <a:pt x="0" y="304012"/>
                  </a:lnTo>
                  <a:lnTo>
                    <a:pt x="2273" y="311696"/>
                  </a:lnTo>
                  <a:lnTo>
                    <a:pt x="7937" y="311696"/>
                  </a:lnTo>
                  <a:lnTo>
                    <a:pt x="9067" y="311137"/>
                  </a:lnTo>
                  <a:lnTo>
                    <a:pt x="9626" y="310603"/>
                  </a:lnTo>
                  <a:lnTo>
                    <a:pt x="10210" y="310603"/>
                  </a:lnTo>
                  <a:lnTo>
                    <a:pt x="484136" y="45999"/>
                  </a:lnTo>
                  <a:lnTo>
                    <a:pt x="486410" y="44348"/>
                  </a:lnTo>
                  <a:lnTo>
                    <a:pt x="487553" y="41605"/>
                  </a:lnTo>
                  <a:close/>
                </a:path>
                <a:path w="487680" h="384175">
                  <a:moveTo>
                    <a:pt x="487553" y="4813"/>
                  </a:moveTo>
                  <a:lnTo>
                    <a:pt x="486410" y="2616"/>
                  </a:lnTo>
                  <a:lnTo>
                    <a:pt x="485165" y="1016"/>
                  </a:lnTo>
                  <a:lnTo>
                    <a:pt x="483311" y="0"/>
                  </a:lnTo>
                  <a:lnTo>
                    <a:pt x="479793" y="127"/>
                  </a:lnTo>
                  <a:lnTo>
                    <a:pt x="0" y="267779"/>
                  </a:lnTo>
                  <a:lnTo>
                    <a:pt x="2273" y="274916"/>
                  </a:lnTo>
                  <a:lnTo>
                    <a:pt x="10210" y="274916"/>
                  </a:lnTo>
                  <a:lnTo>
                    <a:pt x="10769" y="274358"/>
                  </a:lnTo>
                  <a:lnTo>
                    <a:pt x="484136" y="9207"/>
                  </a:lnTo>
                  <a:lnTo>
                    <a:pt x="486410" y="8115"/>
                  </a:lnTo>
                  <a:lnTo>
                    <a:pt x="487553" y="48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96D4B1ED-DC24-AE37-8918-5FB4B4FB39D1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1E1113CB-BB25-DEE1-0854-6747C3EF869B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E784E8EE-4070-522D-15B0-8ECA300617CD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1B757A4A-25BF-8E9C-55A2-FA80FDE69E54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CE00DDFE-F8D5-96CE-0D61-1CD3E96FEEC3}"/>
                </a:ext>
              </a:extLst>
            </p:cNvPr>
            <p:cNvSpPr/>
            <p:nvPr/>
          </p:nvSpPr>
          <p:spPr>
            <a:xfrm>
              <a:off x="792501" y="2632443"/>
              <a:ext cx="183121" cy="2638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F36D5-B0CC-91EE-824F-53E5EDE292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19</a:t>
            </a:fld>
            <a:endParaRPr lang="en-IN"/>
          </a:p>
        </p:txBody>
      </p:sp>
      <p:sp>
        <p:nvSpPr>
          <p:cNvPr id="53" name="object 2">
            <a:extLst>
              <a:ext uri="{FF2B5EF4-FFF2-40B4-BE49-F238E27FC236}">
                <a16:creationId xmlns:a16="http://schemas.microsoft.com/office/drawing/2014/main" id="{F47C710F-EC79-756D-78A3-273B1FFBEC17}"/>
              </a:ext>
            </a:extLst>
          </p:cNvPr>
          <p:cNvSpPr txBox="1">
            <a:spLocks/>
          </p:cNvSpPr>
          <p:nvPr/>
        </p:nvSpPr>
        <p:spPr>
          <a:xfrm>
            <a:off x="416281" y="2068588"/>
            <a:ext cx="519938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1" i="0">
                <a:solidFill>
                  <a:srgbClr val="263238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AU" sz="3200" dirty="0">
                <a:latin typeface="+mn-lt"/>
              </a:rPr>
              <a:t>MODEL EVALUATION &amp; FINAL SELECTION</a:t>
            </a:r>
            <a:endParaRPr lang="en-IN" sz="3200" dirty="0">
              <a:latin typeface="+mn-lt"/>
            </a:endParaRPr>
          </a:p>
          <a:p>
            <a:r>
              <a:rPr lang="en-IN" sz="3200" dirty="0">
                <a:latin typeface="+mn-lt"/>
              </a:rPr>
              <a:t> </a:t>
            </a:r>
            <a:endParaRPr lang="en-IN" sz="32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240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522980"/>
            <a:ext cx="40982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AU" sz="3200" dirty="0">
                <a:latin typeface="+mn-lt"/>
              </a:rPr>
              <a:t>BUSINESS OBJECTIVE</a:t>
            </a:r>
            <a:endParaRPr lang="en-IN" sz="3200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3486" y="1377805"/>
            <a:ext cx="5127742" cy="36727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AU" b="1" dirty="0"/>
              <a:t>🎯 Why This Matters for DHL</a:t>
            </a:r>
          </a:p>
          <a:p>
            <a:pPr lvl="1" algn="just">
              <a:lnSpc>
                <a:spcPct val="150000"/>
              </a:lnSpc>
            </a:pPr>
            <a:endParaRPr lang="en-AU" sz="1600" b="1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DHL is exploring the healthcare sector to </a:t>
            </a:r>
            <a:r>
              <a:rPr lang="en-AU" sz="1400" b="1" dirty="0"/>
              <a:t>enhance service offerings</a:t>
            </a:r>
            <a:r>
              <a:rPr lang="en-AU" sz="1400" dirty="0"/>
              <a:t> for chronic conditions like diabetes.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Diabetes affects millions</a:t>
            </a:r>
            <a:r>
              <a:rPr lang="en-AU" sz="1400" dirty="0"/>
              <a:t> globally, with growing cost and complexity.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Readmission risk insights can drive:</a:t>
            </a: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b="1" dirty="0"/>
              <a:t>Better patient engagement</a:t>
            </a:r>
            <a:endParaRPr lang="en-AU" sz="1400" dirty="0"/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b="1" dirty="0"/>
              <a:t>Optimized health partnerships</a:t>
            </a:r>
            <a:endParaRPr lang="en-AU" sz="1400" dirty="0"/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b="1" dirty="0"/>
              <a:t>Improved long-term health outcomes</a:t>
            </a:r>
            <a:endParaRPr lang="en-AU" sz="1400" dirty="0"/>
          </a:p>
          <a:p>
            <a:pPr algn="just">
              <a:lnSpc>
                <a:spcPct val="150000"/>
              </a:lnSpc>
            </a:pPr>
            <a:endParaRPr lang="en-IN" sz="1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5486400" y="191924"/>
            <a:ext cx="3657714" cy="4437226"/>
            <a:chOff x="4687049" y="191924"/>
            <a:chExt cx="4457065" cy="4532630"/>
          </a:xfrm>
        </p:grpSpPr>
        <p:sp>
          <p:nvSpPr>
            <p:cNvPr id="5" name="object 5"/>
            <p:cNvSpPr/>
            <p:nvPr/>
          </p:nvSpPr>
          <p:spPr>
            <a:xfrm>
              <a:off x="6529196" y="191924"/>
              <a:ext cx="2614930" cy="346710"/>
            </a:xfrm>
            <a:custGeom>
              <a:avLst/>
              <a:gdLst/>
              <a:ahLst/>
              <a:cxnLst/>
              <a:rect l="l" t="t" r="r" b="b"/>
              <a:pathLst>
                <a:path w="2614929" h="346709">
                  <a:moveTo>
                    <a:pt x="2614803" y="0"/>
                  </a:moveTo>
                  <a:lnTo>
                    <a:pt x="0" y="0"/>
                  </a:lnTo>
                  <a:lnTo>
                    <a:pt x="0" y="346199"/>
                  </a:lnTo>
                  <a:lnTo>
                    <a:pt x="2614803" y="346199"/>
                  </a:lnTo>
                  <a:lnTo>
                    <a:pt x="2614803" y="0"/>
                  </a:lnTo>
                  <a:close/>
                </a:path>
              </a:pathLst>
            </a:custGeom>
            <a:solidFill>
              <a:srgbClr val="FFC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87049" y="419474"/>
              <a:ext cx="4304550" cy="43045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838200" y="1187383"/>
            <a:ext cx="303276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8F07AE-B44B-D472-9D57-F7E2E721FD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61FC0-A1CD-C3C9-77CB-EFB39627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CD4CBE4-1468-D08B-4132-71A8A52087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300" y="80268"/>
            <a:ext cx="64770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AU" sz="3200" dirty="0">
                <a:latin typeface="+mn-lt"/>
              </a:rPr>
              <a:t>	MODEL EVALUATION </a:t>
            </a:r>
            <a:br>
              <a:rPr lang="en-AU" sz="800" dirty="0"/>
            </a:br>
            <a:br>
              <a:rPr lang="en-AU" sz="1000" dirty="0"/>
            </a:br>
            <a:br>
              <a:rPr lang="en-AU" sz="1600" dirty="0"/>
            </a:br>
            <a:endParaRPr lang="en-IN" sz="3200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CFE84E7-36D9-1B7B-B2FA-2EA1EDD525B9}"/>
              </a:ext>
            </a:extLst>
          </p:cNvPr>
          <p:cNvSpPr/>
          <p:nvPr/>
        </p:nvSpPr>
        <p:spPr>
          <a:xfrm>
            <a:off x="0" y="204470"/>
            <a:ext cx="261493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DCDD849-8DB7-616F-153A-96FC38F6B3E6}"/>
              </a:ext>
            </a:extLst>
          </p:cNvPr>
          <p:cNvSpPr txBox="1"/>
          <p:nvPr/>
        </p:nvSpPr>
        <p:spPr>
          <a:xfrm>
            <a:off x="762000" y="1249218"/>
            <a:ext cx="7272014" cy="33495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AU" sz="1600" b="1" dirty="0"/>
              <a:t>🧪 Models Evaluated</a:t>
            </a:r>
          </a:p>
          <a:p>
            <a:pPr algn="just">
              <a:lnSpc>
                <a:spcPct val="150000"/>
              </a:lnSpc>
              <a:buNone/>
            </a:pPr>
            <a:endParaRPr lang="en-AU" sz="1600" b="1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Random Forest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Gradient Boosting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✅ </a:t>
            </a:r>
            <a:r>
              <a:rPr lang="en-AU" sz="1400" b="1" dirty="0" err="1"/>
              <a:t>HistGradient</a:t>
            </a:r>
            <a:r>
              <a:rPr lang="en-AU" sz="1400" b="1" dirty="0"/>
              <a:t> Boosting Classifier</a:t>
            </a:r>
            <a:endParaRPr lang="en-AU" sz="1400" dirty="0"/>
          </a:p>
          <a:p>
            <a:pPr algn="just">
              <a:lnSpc>
                <a:spcPct val="150000"/>
              </a:lnSpc>
              <a:buNone/>
            </a:pPr>
            <a:br>
              <a:rPr lang="en-AU" sz="1400" dirty="0"/>
            </a:br>
            <a:endParaRPr lang="en-AU" sz="1400" dirty="0"/>
          </a:p>
          <a:p>
            <a:pPr algn="just">
              <a:lnSpc>
                <a:spcPct val="150000"/>
              </a:lnSpc>
              <a:buNone/>
            </a:pPr>
            <a:r>
              <a:rPr lang="en-AU" sz="1600" b="1" dirty="0"/>
              <a:t>🎯 Evaluation Metric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ROC AUC Score</a:t>
            </a:r>
            <a:r>
              <a:rPr lang="en-AU" sz="1400" dirty="0"/>
              <a:t> – Ideal for imbalanced datasets where accuracy alone is misleading.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7A717-E5C7-7CE0-3019-6C0CB668BE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20</a:t>
            </a:fld>
            <a:endParaRPr lang="en-IN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DBB7ED5-BE0C-5819-7A6C-3B808F661357}"/>
              </a:ext>
            </a:extLst>
          </p:cNvPr>
          <p:cNvSpPr/>
          <p:nvPr/>
        </p:nvSpPr>
        <p:spPr>
          <a:xfrm>
            <a:off x="3124200" y="634581"/>
            <a:ext cx="43200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5764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A2B66-317E-89AF-5325-7149D67B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ABDD9F0-4DC9-3BB4-2DD6-3606C3BC63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6560" y="126370"/>
            <a:ext cx="6477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AU" sz="3200" dirty="0">
                <a:latin typeface="+mn-lt"/>
              </a:rPr>
              <a:t>PERFORMANCE SUMMARY</a:t>
            </a:r>
            <a:endParaRPr lang="en-IN" sz="3200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E7820F6-DCA9-ABB3-9950-366A4D4E911A}"/>
              </a:ext>
            </a:extLst>
          </p:cNvPr>
          <p:cNvSpPr/>
          <p:nvPr/>
        </p:nvSpPr>
        <p:spPr>
          <a:xfrm>
            <a:off x="0" y="204470"/>
            <a:ext cx="261493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FB7C804-A39C-0CE6-F5EF-D014B0C36BF0}"/>
              </a:ext>
            </a:extLst>
          </p:cNvPr>
          <p:cNvSpPr txBox="1"/>
          <p:nvPr/>
        </p:nvSpPr>
        <p:spPr>
          <a:xfrm>
            <a:off x="762000" y="1249218"/>
            <a:ext cx="7272014" cy="1410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sz="1600" b="1" dirty="0"/>
              <a:t>📊 Performance Summary</a:t>
            </a:r>
          </a:p>
          <a:p>
            <a:pPr algn="just">
              <a:lnSpc>
                <a:spcPct val="150000"/>
              </a:lnSpc>
            </a:pPr>
            <a:endParaRPr lang="en-AU" sz="1600" b="1" dirty="0"/>
          </a:p>
          <a:p>
            <a:pPr algn="just">
              <a:lnSpc>
                <a:spcPct val="150000"/>
              </a:lnSpc>
            </a:pPr>
            <a:endParaRPr lang="en-AU" sz="1600" b="1" dirty="0"/>
          </a:p>
          <a:p>
            <a:pPr algn="just">
              <a:lnSpc>
                <a:spcPct val="150000"/>
              </a:lnSpc>
            </a:pPr>
            <a:endParaRPr lang="en-AU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349B5-789C-D8CF-59E6-859818BB19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21</a:t>
            </a:fld>
            <a:endParaRPr lang="en-IN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A253CCE-AD69-0079-5F32-55D4B37A44C8}"/>
              </a:ext>
            </a:extLst>
          </p:cNvPr>
          <p:cNvSpPr/>
          <p:nvPr/>
        </p:nvSpPr>
        <p:spPr>
          <a:xfrm>
            <a:off x="3048000" y="620842"/>
            <a:ext cx="43200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8DF8F7-7863-42FB-7819-9F6140DB8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11993"/>
              </p:ext>
            </p:extLst>
          </p:nvPr>
        </p:nvGraphicFramePr>
        <p:xfrm>
          <a:off x="1276542" y="1849115"/>
          <a:ext cx="6590916" cy="1586188"/>
        </p:xfrm>
        <a:graphic>
          <a:graphicData uri="http://schemas.openxmlformats.org/drawingml/2006/table">
            <a:tbl>
              <a:tblPr/>
              <a:tblGrid>
                <a:gridCol w="3295458">
                  <a:extLst>
                    <a:ext uri="{9D8B030D-6E8A-4147-A177-3AD203B41FA5}">
                      <a16:colId xmlns:a16="http://schemas.microsoft.com/office/drawing/2014/main" val="3041876844"/>
                    </a:ext>
                  </a:extLst>
                </a:gridCol>
                <a:gridCol w="3295458">
                  <a:extLst>
                    <a:ext uri="{9D8B030D-6E8A-4147-A177-3AD203B41FA5}">
                      <a16:colId xmlns:a16="http://schemas.microsoft.com/office/drawing/2014/main" val="2428940726"/>
                    </a:ext>
                  </a:extLst>
                </a:gridCol>
              </a:tblGrid>
              <a:tr h="396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700" b="1"/>
                        <a:t>Model</a:t>
                      </a:r>
                      <a:endParaRPr lang="en-AU" sz="1700"/>
                    </a:p>
                  </a:txBody>
                  <a:tcPr marL="86320" marR="86320" marT="43160" marB="43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700" b="1"/>
                        <a:t>ROC AUC Score</a:t>
                      </a:r>
                      <a:endParaRPr lang="en-AU" sz="1700"/>
                    </a:p>
                  </a:txBody>
                  <a:tcPr marL="86320" marR="86320" marT="43160" marB="43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14333284"/>
                  </a:ext>
                </a:extLst>
              </a:tr>
              <a:tr h="396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700"/>
                        <a:t>Random Forest</a:t>
                      </a:r>
                    </a:p>
                  </a:txBody>
                  <a:tcPr marL="86320" marR="86320" marT="43160" marB="43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700"/>
                        <a:t>0.6776</a:t>
                      </a:r>
                    </a:p>
                  </a:txBody>
                  <a:tcPr marL="86320" marR="86320" marT="43160" marB="43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90450021"/>
                  </a:ext>
                </a:extLst>
              </a:tr>
              <a:tr h="396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700"/>
                        <a:t>Gradient Boosting</a:t>
                      </a:r>
                    </a:p>
                  </a:txBody>
                  <a:tcPr marL="86320" marR="86320" marT="43160" marB="43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700"/>
                        <a:t>0.6806</a:t>
                      </a:r>
                    </a:p>
                  </a:txBody>
                  <a:tcPr marL="86320" marR="86320" marT="43160" marB="43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4801535"/>
                  </a:ext>
                </a:extLst>
              </a:tr>
              <a:tr h="3965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700"/>
                        <a:t>✅ HistGradient Boosting</a:t>
                      </a:r>
                    </a:p>
                  </a:txBody>
                  <a:tcPr marL="86320" marR="86320" marT="43160" marB="43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sz="1700" b="1" dirty="0"/>
                        <a:t>0.6814</a:t>
                      </a:r>
                      <a:endParaRPr lang="en-AU" sz="1700" dirty="0"/>
                    </a:p>
                  </a:txBody>
                  <a:tcPr marL="86320" marR="86320" marT="43160" marB="43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816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640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A2CAE-EEA4-D632-10F3-77249269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C51CC82-A434-FD94-B945-06F663D14D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126370"/>
            <a:ext cx="760476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AU" sz="3000" dirty="0">
                <a:latin typeface="+mn-lt"/>
              </a:rPr>
              <a:t>FINAL SELECTION: HISTGRADIENT BOOSTING</a:t>
            </a:r>
            <a:br>
              <a:rPr lang="en-AU" sz="3000" dirty="0">
                <a:latin typeface="+mn-lt"/>
              </a:rPr>
            </a:br>
            <a:endParaRPr lang="en-IN" sz="3000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979DDFD-6BE4-C9EF-8326-7DB38BE29DB6}"/>
              </a:ext>
            </a:extLst>
          </p:cNvPr>
          <p:cNvSpPr/>
          <p:nvPr/>
        </p:nvSpPr>
        <p:spPr>
          <a:xfrm>
            <a:off x="0" y="204470"/>
            <a:ext cx="18288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EE4E98D-7ED1-3641-2614-128151D31D11}"/>
              </a:ext>
            </a:extLst>
          </p:cNvPr>
          <p:cNvSpPr txBox="1"/>
          <p:nvPr/>
        </p:nvSpPr>
        <p:spPr>
          <a:xfrm>
            <a:off x="914400" y="1352550"/>
            <a:ext cx="7272014" cy="2190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AU" sz="1600" dirty="0"/>
              <a:t>✅ </a:t>
            </a:r>
            <a:r>
              <a:rPr lang="en-AU" sz="1600" b="1" dirty="0"/>
              <a:t>Reasons for Selection:</a:t>
            </a:r>
          </a:p>
          <a:p>
            <a:pPr algn="just">
              <a:lnSpc>
                <a:spcPct val="150000"/>
              </a:lnSpc>
              <a:buNone/>
            </a:pPr>
            <a:endParaRPr lang="en-AU" sz="16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Outperformed others in </a:t>
            </a:r>
            <a:r>
              <a:rPr lang="en-AU" sz="1600" b="1" dirty="0"/>
              <a:t>AUC score</a:t>
            </a:r>
            <a:endParaRPr lang="en-AU" sz="16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Handles </a:t>
            </a:r>
            <a:r>
              <a:rPr lang="en-AU" sz="1600" b="1" dirty="0"/>
              <a:t>missing values natively</a:t>
            </a:r>
            <a:r>
              <a:rPr lang="en-AU" sz="1600" dirty="0"/>
              <a:t> — no need for prior imputation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Fast and scalable with </a:t>
            </a:r>
            <a:r>
              <a:rPr lang="en-AU" sz="1600" b="1" dirty="0"/>
              <a:t>categorical encoding + histogram optimization</a:t>
            </a:r>
            <a:endParaRPr lang="en-AU" sz="16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Robust for </a:t>
            </a:r>
            <a:r>
              <a:rPr lang="en-AU" sz="1600" b="1" dirty="0"/>
              <a:t>structured tabular data</a:t>
            </a:r>
            <a:r>
              <a:rPr lang="en-AU" sz="1600" dirty="0"/>
              <a:t> like EHRs (Electronic Health Records)</a:t>
            </a:r>
            <a:endParaRPr lang="en-AU" sz="16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F562B-F4B1-8C91-9368-ADB4FD88AD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22</a:t>
            </a:fld>
            <a:endParaRPr lang="en-IN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6F08E98-9498-D7AB-9F6B-4D830675257A}"/>
              </a:ext>
            </a:extLst>
          </p:cNvPr>
          <p:cNvSpPr/>
          <p:nvPr/>
        </p:nvSpPr>
        <p:spPr>
          <a:xfrm>
            <a:off x="2286000" y="614429"/>
            <a:ext cx="64800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0041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ADD2-7D90-5409-5FF3-9E6266942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9D0C55E-E109-C4A2-3382-BF54EDCBD9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8800" y="126370"/>
            <a:ext cx="760476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AU" sz="3000" dirty="0">
                <a:latin typeface="+mn-lt"/>
              </a:rPr>
              <a:t>FINAL SELECTION: HISTGRADIENT BOOSTING</a:t>
            </a:r>
            <a:br>
              <a:rPr lang="en-AU" sz="3000" dirty="0">
                <a:latin typeface="+mn-lt"/>
              </a:rPr>
            </a:br>
            <a:endParaRPr lang="en-IN" sz="3000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48E0A98-F0EB-A736-611C-B03407C59E6B}"/>
              </a:ext>
            </a:extLst>
          </p:cNvPr>
          <p:cNvSpPr/>
          <p:nvPr/>
        </p:nvSpPr>
        <p:spPr>
          <a:xfrm>
            <a:off x="0" y="204470"/>
            <a:ext cx="18288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2060BEF-89B1-8E76-164D-215EDAA2C122}"/>
              </a:ext>
            </a:extLst>
          </p:cNvPr>
          <p:cNvSpPr txBox="1"/>
          <p:nvPr/>
        </p:nvSpPr>
        <p:spPr>
          <a:xfrm>
            <a:off x="1295400" y="1550583"/>
            <a:ext cx="7272014" cy="2887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AU" sz="1600" b="1" dirty="0"/>
              <a:t>🔁 MLflow Integration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Used for </a:t>
            </a:r>
            <a:r>
              <a:rPr lang="en-AU" sz="1600" b="1" dirty="0"/>
              <a:t>tracking experiments</a:t>
            </a:r>
            <a:r>
              <a:rPr lang="en-AU" sz="1600" dirty="0"/>
              <a:t> and </a:t>
            </a:r>
            <a:r>
              <a:rPr lang="en-AU" sz="1600" b="1" dirty="0"/>
              <a:t>versioning</a:t>
            </a:r>
            <a:r>
              <a:rPr lang="en-AU" sz="1600" dirty="0"/>
              <a:t>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Logged hyperparameters and metrics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Saved top 100 selected features and final model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600" dirty="0"/>
              <a:t>Enabled seamless comparison and reproducibility</a:t>
            </a:r>
          </a:p>
          <a:p>
            <a:pPr algn="just">
              <a:lnSpc>
                <a:spcPct val="150000"/>
              </a:lnSpc>
            </a:pPr>
            <a:endParaRPr lang="en-AU" sz="1600" b="1" dirty="0"/>
          </a:p>
          <a:p>
            <a:pPr algn="just">
              <a:lnSpc>
                <a:spcPct val="150000"/>
              </a:lnSpc>
            </a:pPr>
            <a:endParaRPr lang="en-AU" sz="1600" b="1" dirty="0"/>
          </a:p>
          <a:p>
            <a:pPr algn="just">
              <a:lnSpc>
                <a:spcPct val="150000"/>
              </a:lnSpc>
            </a:pPr>
            <a:endParaRPr lang="en-AU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00EDB-FACE-A99D-8388-300F63A05D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23</a:t>
            </a:fld>
            <a:endParaRPr lang="en-IN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4B5FCDC-F665-1AE6-D8AF-6CE9F526609B}"/>
              </a:ext>
            </a:extLst>
          </p:cNvPr>
          <p:cNvSpPr/>
          <p:nvPr/>
        </p:nvSpPr>
        <p:spPr>
          <a:xfrm>
            <a:off x="2286000" y="614429"/>
            <a:ext cx="64800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3816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627D1-2305-AFC5-EA61-ACB777673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451B6B8-E640-33C1-B50A-C489C7B5D801}"/>
              </a:ext>
            </a:extLst>
          </p:cNvPr>
          <p:cNvSpPr/>
          <p:nvPr/>
        </p:nvSpPr>
        <p:spPr>
          <a:xfrm>
            <a:off x="0" y="6"/>
            <a:ext cx="2614930" cy="229870"/>
          </a:xfrm>
          <a:custGeom>
            <a:avLst/>
            <a:gdLst/>
            <a:ahLst/>
            <a:cxnLst/>
            <a:rect l="l" t="t" r="r" b="b"/>
            <a:pathLst>
              <a:path w="2614930" h="229870">
                <a:moveTo>
                  <a:pt x="2614803" y="0"/>
                </a:moveTo>
                <a:lnTo>
                  <a:pt x="0" y="0"/>
                </a:lnTo>
                <a:lnTo>
                  <a:pt x="0" y="229800"/>
                </a:lnTo>
                <a:lnTo>
                  <a:pt x="2614803" y="2298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37FFDBDD-FD1A-B822-DAE8-00B52D5A6C5D}"/>
              </a:ext>
            </a:extLst>
          </p:cNvPr>
          <p:cNvGrpSpPr/>
          <p:nvPr/>
        </p:nvGrpSpPr>
        <p:grpSpPr>
          <a:xfrm>
            <a:off x="5766435" y="1098059"/>
            <a:ext cx="3235325" cy="2941320"/>
            <a:chOff x="395668" y="1461477"/>
            <a:chExt cx="3235325" cy="294132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BFF600B0-BB75-88AE-7C96-85ED8FE91AB2}"/>
                </a:ext>
              </a:extLst>
            </p:cNvPr>
            <p:cNvSpPr/>
            <p:nvPr/>
          </p:nvSpPr>
          <p:spPr>
            <a:xfrm>
              <a:off x="395668" y="2544318"/>
              <a:ext cx="3235325" cy="1858645"/>
            </a:xfrm>
            <a:custGeom>
              <a:avLst/>
              <a:gdLst/>
              <a:ahLst/>
              <a:cxnLst/>
              <a:rect l="l" t="t" r="r" b="b"/>
              <a:pathLst>
                <a:path w="3235325" h="1858645">
                  <a:moveTo>
                    <a:pt x="1617383" y="0"/>
                  </a:moveTo>
                  <a:lnTo>
                    <a:pt x="1556735" y="641"/>
                  </a:lnTo>
                  <a:lnTo>
                    <a:pt x="1496652" y="2549"/>
                  </a:lnTo>
                  <a:lnTo>
                    <a:pt x="1437172" y="5702"/>
                  </a:lnTo>
                  <a:lnTo>
                    <a:pt x="1378334" y="10077"/>
                  </a:lnTo>
                  <a:lnTo>
                    <a:pt x="1320179" y="15652"/>
                  </a:lnTo>
                  <a:lnTo>
                    <a:pt x="1262743" y="22404"/>
                  </a:lnTo>
                  <a:lnTo>
                    <a:pt x="1206068" y="30311"/>
                  </a:lnTo>
                  <a:lnTo>
                    <a:pt x="1150191" y="39350"/>
                  </a:lnTo>
                  <a:lnTo>
                    <a:pt x="1095152" y="49499"/>
                  </a:lnTo>
                  <a:lnTo>
                    <a:pt x="1040990" y="60736"/>
                  </a:lnTo>
                  <a:lnTo>
                    <a:pt x="987743" y="73038"/>
                  </a:lnTo>
                  <a:lnTo>
                    <a:pt x="935452" y="86382"/>
                  </a:lnTo>
                  <a:lnTo>
                    <a:pt x="884154" y="100746"/>
                  </a:lnTo>
                  <a:lnTo>
                    <a:pt x="833890" y="116108"/>
                  </a:lnTo>
                  <a:lnTo>
                    <a:pt x="784697" y="132444"/>
                  </a:lnTo>
                  <a:lnTo>
                    <a:pt x="736616" y="149734"/>
                  </a:lnTo>
                  <a:lnTo>
                    <a:pt x="689685" y="167953"/>
                  </a:lnTo>
                  <a:lnTo>
                    <a:pt x="643943" y="187081"/>
                  </a:lnTo>
                  <a:lnTo>
                    <a:pt x="599429" y="207093"/>
                  </a:lnTo>
                  <a:lnTo>
                    <a:pt x="556183" y="227969"/>
                  </a:lnTo>
                  <a:lnTo>
                    <a:pt x="514243" y="249684"/>
                  </a:lnTo>
                  <a:lnTo>
                    <a:pt x="473648" y="272218"/>
                  </a:lnTo>
                  <a:lnTo>
                    <a:pt x="434438" y="295546"/>
                  </a:lnTo>
                  <a:lnTo>
                    <a:pt x="396652" y="319648"/>
                  </a:lnTo>
                  <a:lnTo>
                    <a:pt x="360328" y="344500"/>
                  </a:lnTo>
                  <a:lnTo>
                    <a:pt x="325505" y="370081"/>
                  </a:lnTo>
                  <a:lnTo>
                    <a:pt x="292224" y="396366"/>
                  </a:lnTo>
                  <a:lnTo>
                    <a:pt x="260522" y="423335"/>
                  </a:lnTo>
                  <a:lnTo>
                    <a:pt x="230438" y="450964"/>
                  </a:lnTo>
                  <a:lnTo>
                    <a:pt x="202013" y="479232"/>
                  </a:lnTo>
                  <a:lnTo>
                    <a:pt x="175285" y="508115"/>
                  </a:lnTo>
                  <a:lnTo>
                    <a:pt x="150292" y="537591"/>
                  </a:lnTo>
                  <a:lnTo>
                    <a:pt x="105671" y="598234"/>
                  </a:lnTo>
                  <a:lnTo>
                    <a:pt x="68462" y="660979"/>
                  </a:lnTo>
                  <a:lnTo>
                    <a:pt x="38978" y="725648"/>
                  </a:lnTo>
                  <a:lnTo>
                    <a:pt x="17532" y="792061"/>
                  </a:lnTo>
                  <a:lnTo>
                    <a:pt x="4435" y="860037"/>
                  </a:lnTo>
                  <a:lnTo>
                    <a:pt x="0" y="929398"/>
                  </a:lnTo>
                  <a:lnTo>
                    <a:pt x="1115" y="964241"/>
                  </a:lnTo>
                  <a:lnTo>
                    <a:pt x="9920" y="1032927"/>
                  </a:lnTo>
                  <a:lnTo>
                    <a:pt x="27231" y="1100134"/>
                  </a:lnTo>
                  <a:lnTo>
                    <a:pt x="52735" y="1165682"/>
                  </a:lnTo>
                  <a:lnTo>
                    <a:pt x="86121" y="1229391"/>
                  </a:lnTo>
                  <a:lnTo>
                    <a:pt x="127075" y="1291083"/>
                  </a:lnTo>
                  <a:lnTo>
                    <a:pt x="175285" y="1350579"/>
                  </a:lnTo>
                  <a:lnTo>
                    <a:pt x="202013" y="1379447"/>
                  </a:lnTo>
                  <a:lnTo>
                    <a:pt x="230438" y="1407699"/>
                  </a:lnTo>
                  <a:lnTo>
                    <a:pt x="260522" y="1435312"/>
                  </a:lnTo>
                  <a:lnTo>
                    <a:pt x="292224" y="1462264"/>
                  </a:lnTo>
                  <a:lnTo>
                    <a:pt x="325505" y="1488533"/>
                  </a:lnTo>
                  <a:lnTo>
                    <a:pt x="360328" y="1514096"/>
                  </a:lnTo>
                  <a:lnTo>
                    <a:pt x="396652" y="1538931"/>
                  </a:lnTo>
                  <a:lnTo>
                    <a:pt x="434438" y="1563015"/>
                  </a:lnTo>
                  <a:lnTo>
                    <a:pt x="473648" y="1586326"/>
                  </a:lnTo>
                  <a:lnTo>
                    <a:pt x="514243" y="1608841"/>
                  </a:lnTo>
                  <a:lnTo>
                    <a:pt x="556183" y="1630539"/>
                  </a:lnTo>
                  <a:lnTo>
                    <a:pt x="599429" y="1651397"/>
                  </a:lnTo>
                  <a:lnTo>
                    <a:pt x="643943" y="1671392"/>
                  </a:lnTo>
                  <a:lnTo>
                    <a:pt x="689685" y="1690502"/>
                  </a:lnTo>
                  <a:lnTo>
                    <a:pt x="736616" y="1708705"/>
                  </a:lnTo>
                  <a:lnTo>
                    <a:pt x="784697" y="1725978"/>
                  </a:lnTo>
                  <a:lnTo>
                    <a:pt x="833890" y="1742299"/>
                  </a:lnTo>
                  <a:lnTo>
                    <a:pt x="884154" y="1757645"/>
                  </a:lnTo>
                  <a:lnTo>
                    <a:pt x="935452" y="1771994"/>
                  </a:lnTo>
                  <a:lnTo>
                    <a:pt x="987743" y="1785325"/>
                  </a:lnTo>
                  <a:lnTo>
                    <a:pt x="1040990" y="1797613"/>
                  </a:lnTo>
                  <a:lnTo>
                    <a:pt x="1095152" y="1808838"/>
                  </a:lnTo>
                  <a:lnTo>
                    <a:pt x="1150191" y="1818976"/>
                  </a:lnTo>
                  <a:lnTo>
                    <a:pt x="1206068" y="1828005"/>
                  </a:lnTo>
                  <a:lnTo>
                    <a:pt x="1262743" y="1835903"/>
                  </a:lnTo>
                  <a:lnTo>
                    <a:pt x="1320179" y="1842647"/>
                  </a:lnTo>
                  <a:lnTo>
                    <a:pt x="1378334" y="1848215"/>
                  </a:lnTo>
                  <a:lnTo>
                    <a:pt x="1437172" y="1852585"/>
                  </a:lnTo>
                  <a:lnTo>
                    <a:pt x="1496652" y="1855734"/>
                  </a:lnTo>
                  <a:lnTo>
                    <a:pt x="1556735" y="1857640"/>
                  </a:lnTo>
                  <a:lnTo>
                    <a:pt x="1617383" y="1858280"/>
                  </a:lnTo>
                  <a:lnTo>
                    <a:pt x="1678030" y="1857640"/>
                  </a:lnTo>
                  <a:lnTo>
                    <a:pt x="1738113" y="1855734"/>
                  </a:lnTo>
                  <a:lnTo>
                    <a:pt x="1797593" y="1852585"/>
                  </a:lnTo>
                  <a:lnTo>
                    <a:pt x="1856430" y="1848215"/>
                  </a:lnTo>
                  <a:lnTo>
                    <a:pt x="1914585" y="1842647"/>
                  </a:lnTo>
                  <a:lnTo>
                    <a:pt x="1972020" y="1835903"/>
                  </a:lnTo>
                  <a:lnTo>
                    <a:pt x="2028696" y="1828005"/>
                  </a:lnTo>
                  <a:lnTo>
                    <a:pt x="2084572" y="1818976"/>
                  </a:lnTo>
                  <a:lnTo>
                    <a:pt x="2139611" y="1808838"/>
                  </a:lnTo>
                  <a:lnTo>
                    <a:pt x="2193773" y="1797613"/>
                  </a:lnTo>
                  <a:lnTo>
                    <a:pt x="2247019" y="1785325"/>
                  </a:lnTo>
                  <a:lnTo>
                    <a:pt x="2299310" y="1771994"/>
                  </a:lnTo>
                  <a:lnTo>
                    <a:pt x="2350607" y="1757645"/>
                  </a:lnTo>
                  <a:lnTo>
                    <a:pt x="2400871" y="1742299"/>
                  </a:lnTo>
                  <a:lnTo>
                    <a:pt x="2450063" y="1725978"/>
                  </a:lnTo>
                  <a:lnTo>
                    <a:pt x="2498144" y="1708705"/>
                  </a:lnTo>
                  <a:lnTo>
                    <a:pt x="2545075" y="1690502"/>
                  </a:lnTo>
                  <a:lnTo>
                    <a:pt x="2590817" y="1671392"/>
                  </a:lnTo>
                  <a:lnTo>
                    <a:pt x="2635330" y="1651397"/>
                  </a:lnTo>
                  <a:lnTo>
                    <a:pt x="2678576" y="1630539"/>
                  </a:lnTo>
                  <a:lnTo>
                    <a:pt x="2720515" y="1608841"/>
                  </a:lnTo>
                  <a:lnTo>
                    <a:pt x="2761110" y="1586326"/>
                  </a:lnTo>
                  <a:lnTo>
                    <a:pt x="2800319" y="1563015"/>
                  </a:lnTo>
                  <a:lnTo>
                    <a:pt x="2838106" y="1538931"/>
                  </a:lnTo>
                  <a:lnTo>
                    <a:pt x="2874429" y="1514096"/>
                  </a:lnTo>
                  <a:lnTo>
                    <a:pt x="2909251" y="1488533"/>
                  </a:lnTo>
                  <a:lnTo>
                    <a:pt x="2942533" y="1462264"/>
                  </a:lnTo>
                  <a:lnTo>
                    <a:pt x="2974234" y="1435312"/>
                  </a:lnTo>
                  <a:lnTo>
                    <a:pt x="3004317" y="1407699"/>
                  </a:lnTo>
                  <a:lnTo>
                    <a:pt x="3032742" y="1379447"/>
                  </a:lnTo>
                  <a:lnTo>
                    <a:pt x="3059470" y="1350579"/>
                  </a:lnTo>
                  <a:lnTo>
                    <a:pt x="3084462" y="1321117"/>
                  </a:lnTo>
                  <a:lnTo>
                    <a:pt x="3129083" y="1260501"/>
                  </a:lnTo>
                  <a:lnTo>
                    <a:pt x="3166291" y="1197777"/>
                  </a:lnTo>
                  <a:lnTo>
                    <a:pt x="3195775" y="1133126"/>
                  </a:lnTo>
                  <a:lnTo>
                    <a:pt x="3217221" y="1066727"/>
                  </a:lnTo>
                  <a:lnTo>
                    <a:pt x="3230318" y="998758"/>
                  </a:lnTo>
                  <a:lnTo>
                    <a:pt x="3234753" y="929398"/>
                  </a:lnTo>
                  <a:lnTo>
                    <a:pt x="3233638" y="894556"/>
                  </a:lnTo>
                  <a:lnTo>
                    <a:pt x="3224833" y="825865"/>
                  </a:lnTo>
                  <a:lnTo>
                    <a:pt x="3207522" y="758648"/>
                  </a:lnTo>
                  <a:lnTo>
                    <a:pt x="3182018" y="693084"/>
                  </a:lnTo>
                  <a:lnTo>
                    <a:pt x="3148633" y="629355"/>
                  </a:lnTo>
                  <a:lnTo>
                    <a:pt x="3107680" y="567638"/>
                  </a:lnTo>
                  <a:lnTo>
                    <a:pt x="3059470" y="508115"/>
                  </a:lnTo>
                  <a:lnTo>
                    <a:pt x="3032742" y="479232"/>
                  </a:lnTo>
                  <a:lnTo>
                    <a:pt x="3004317" y="450964"/>
                  </a:lnTo>
                  <a:lnTo>
                    <a:pt x="2974234" y="423335"/>
                  </a:lnTo>
                  <a:lnTo>
                    <a:pt x="2942533" y="396366"/>
                  </a:lnTo>
                  <a:lnTo>
                    <a:pt x="2909251" y="370081"/>
                  </a:lnTo>
                  <a:lnTo>
                    <a:pt x="2874429" y="344500"/>
                  </a:lnTo>
                  <a:lnTo>
                    <a:pt x="2838106" y="319648"/>
                  </a:lnTo>
                  <a:lnTo>
                    <a:pt x="2800319" y="295546"/>
                  </a:lnTo>
                  <a:lnTo>
                    <a:pt x="2761110" y="272218"/>
                  </a:lnTo>
                  <a:lnTo>
                    <a:pt x="2720515" y="249684"/>
                  </a:lnTo>
                  <a:lnTo>
                    <a:pt x="2678576" y="227969"/>
                  </a:lnTo>
                  <a:lnTo>
                    <a:pt x="2635330" y="207093"/>
                  </a:lnTo>
                  <a:lnTo>
                    <a:pt x="2590817" y="187081"/>
                  </a:lnTo>
                  <a:lnTo>
                    <a:pt x="2545075" y="167953"/>
                  </a:lnTo>
                  <a:lnTo>
                    <a:pt x="2498144" y="149734"/>
                  </a:lnTo>
                  <a:lnTo>
                    <a:pt x="2450063" y="132444"/>
                  </a:lnTo>
                  <a:lnTo>
                    <a:pt x="2400871" y="116108"/>
                  </a:lnTo>
                  <a:lnTo>
                    <a:pt x="2350607" y="100746"/>
                  </a:lnTo>
                  <a:lnTo>
                    <a:pt x="2299310" y="86382"/>
                  </a:lnTo>
                  <a:lnTo>
                    <a:pt x="2247019" y="73038"/>
                  </a:lnTo>
                  <a:lnTo>
                    <a:pt x="2193773" y="60736"/>
                  </a:lnTo>
                  <a:lnTo>
                    <a:pt x="2139611" y="49499"/>
                  </a:lnTo>
                  <a:lnTo>
                    <a:pt x="2084572" y="39350"/>
                  </a:lnTo>
                  <a:lnTo>
                    <a:pt x="2028696" y="30311"/>
                  </a:lnTo>
                  <a:lnTo>
                    <a:pt x="1972020" y="22404"/>
                  </a:lnTo>
                  <a:lnTo>
                    <a:pt x="1914585" y="15652"/>
                  </a:lnTo>
                  <a:lnTo>
                    <a:pt x="1856430" y="10077"/>
                  </a:lnTo>
                  <a:lnTo>
                    <a:pt x="1797593" y="5702"/>
                  </a:lnTo>
                  <a:lnTo>
                    <a:pt x="1738113" y="2549"/>
                  </a:lnTo>
                  <a:lnTo>
                    <a:pt x="1678030" y="641"/>
                  </a:lnTo>
                  <a:lnTo>
                    <a:pt x="16173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CC7C861E-B18D-C71C-D4B5-7EC09317797D}"/>
                </a:ext>
              </a:extLst>
            </p:cNvPr>
            <p:cNvSpPr/>
            <p:nvPr/>
          </p:nvSpPr>
          <p:spPr>
            <a:xfrm>
              <a:off x="1028903" y="2834449"/>
              <a:ext cx="1830070" cy="1266825"/>
            </a:xfrm>
            <a:custGeom>
              <a:avLst/>
              <a:gdLst/>
              <a:ahLst/>
              <a:cxnLst/>
              <a:rect l="l" t="t" r="r" b="b"/>
              <a:pathLst>
                <a:path w="1830070" h="1266825">
                  <a:moveTo>
                    <a:pt x="1640039" y="61556"/>
                  </a:moveTo>
                  <a:lnTo>
                    <a:pt x="1563522" y="7404"/>
                  </a:lnTo>
                  <a:lnTo>
                    <a:pt x="1535176" y="0"/>
                  </a:lnTo>
                  <a:lnTo>
                    <a:pt x="1527848" y="469"/>
                  </a:lnTo>
                  <a:lnTo>
                    <a:pt x="10210" y="843495"/>
                  </a:lnTo>
                  <a:lnTo>
                    <a:pt x="0" y="861072"/>
                  </a:lnTo>
                  <a:lnTo>
                    <a:pt x="2552" y="870826"/>
                  </a:lnTo>
                  <a:lnTo>
                    <a:pt x="76517" y="915416"/>
                  </a:lnTo>
                  <a:lnTo>
                    <a:pt x="104863" y="922820"/>
                  </a:lnTo>
                  <a:lnTo>
                    <a:pt x="112191" y="922362"/>
                  </a:lnTo>
                  <a:lnTo>
                    <a:pt x="119418" y="920965"/>
                  </a:lnTo>
                  <a:lnTo>
                    <a:pt x="126453" y="918654"/>
                  </a:lnTo>
                  <a:lnTo>
                    <a:pt x="133210" y="915416"/>
                  </a:lnTo>
                  <a:lnTo>
                    <a:pt x="520420" y="695820"/>
                  </a:lnTo>
                  <a:lnTo>
                    <a:pt x="767867" y="834161"/>
                  </a:lnTo>
                  <a:lnTo>
                    <a:pt x="776224" y="836371"/>
                  </a:lnTo>
                  <a:lnTo>
                    <a:pt x="792949" y="836371"/>
                  </a:lnTo>
                  <a:lnTo>
                    <a:pt x="801306" y="834161"/>
                  </a:lnTo>
                  <a:lnTo>
                    <a:pt x="1225080" y="598106"/>
                  </a:lnTo>
                  <a:lnTo>
                    <a:pt x="1230490" y="592709"/>
                  </a:lnTo>
                  <a:lnTo>
                    <a:pt x="1232306" y="585762"/>
                  </a:lnTo>
                  <a:lnTo>
                    <a:pt x="1230490" y="578815"/>
                  </a:lnTo>
                  <a:lnTo>
                    <a:pt x="1225080" y="573405"/>
                  </a:lnTo>
                  <a:lnTo>
                    <a:pt x="982446" y="437794"/>
                  </a:lnTo>
                  <a:lnTo>
                    <a:pt x="1629854" y="79324"/>
                  </a:lnTo>
                  <a:lnTo>
                    <a:pt x="1637487" y="71450"/>
                  </a:lnTo>
                  <a:lnTo>
                    <a:pt x="1640039" y="61556"/>
                  </a:lnTo>
                  <a:close/>
                </a:path>
                <a:path w="1830070" h="1266825">
                  <a:moveTo>
                    <a:pt x="1829968" y="1093292"/>
                  </a:moveTo>
                  <a:lnTo>
                    <a:pt x="1809369" y="1032649"/>
                  </a:lnTo>
                  <a:lnTo>
                    <a:pt x="1752574" y="981405"/>
                  </a:lnTo>
                  <a:lnTo>
                    <a:pt x="1712925" y="960526"/>
                  </a:lnTo>
                  <a:lnTo>
                    <a:pt x="1667027" y="943444"/>
                  </a:lnTo>
                  <a:lnTo>
                    <a:pt x="1615808" y="930643"/>
                  </a:lnTo>
                  <a:lnTo>
                    <a:pt x="1560207" y="922604"/>
                  </a:lnTo>
                  <a:lnTo>
                    <a:pt x="1501165" y="919810"/>
                  </a:lnTo>
                  <a:lnTo>
                    <a:pt x="1442110" y="922604"/>
                  </a:lnTo>
                  <a:lnTo>
                    <a:pt x="1386509" y="930643"/>
                  </a:lnTo>
                  <a:lnTo>
                    <a:pt x="1335290" y="943444"/>
                  </a:lnTo>
                  <a:lnTo>
                    <a:pt x="1289392" y="960526"/>
                  </a:lnTo>
                  <a:lnTo>
                    <a:pt x="1249743" y="981405"/>
                  </a:lnTo>
                  <a:lnTo>
                    <a:pt x="1217295" y="1005611"/>
                  </a:lnTo>
                  <a:lnTo>
                    <a:pt x="1177658" y="1062037"/>
                  </a:lnTo>
                  <a:lnTo>
                    <a:pt x="1172362" y="1093292"/>
                  </a:lnTo>
                  <a:lnTo>
                    <a:pt x="1177658" y="1124381"/>
                  </a:lnTo>
                  <a:lnTo>
                    <a:pt x="1217295" y="1180579"/>
                  </a:lnTo>
                  <a:lnTo>
                    <a:pt x="1249743" y="1204709"/>
                  </a:lnTo>
                  <a:lnTo>
                    <a:pt x="1289392" y="1225550"/>
                  </a:lnTo>
                  <a:lnTo>
                    <a:pt x="1335290" y="1242606"/>
                  </a:lnTo>
                  <a:lnTo>
                    <a:pt x="1386509" y="1255395"/>
                  </a:lnTo>
                  <a:lnTo>
                    <a:pt x="1442110" y="1263421"/>
                  </a:lnTo>
                  <a:lnTo>
                    <a:pt x="1501165" y="1266215"/>
                  </a:lnTo>
                  <a:lnTo>
                    <a:pt x="1560207" y="1263421"/>
                  </a:lnTo>
                  <a:lnTo>
                    <a:pt x="1615808" y="1255395"/>
                  </a:lnTo>
                  <a:lnTo>
                    <a:pt x="1667027" y="1242606"/>
                  </a:lnTo>
                  <a:lnTo>
                    <a:pt x="1712925" y="1225550"/>
                  </a:lnTo>
                  <a:lnTo>
                    <a:pt x="1752574" y="1204709"/>
                  </a:lnTo>
                  <a:lnTo>
                    <a:pt x="1785035" y="1180579"/>
                  </a:lnTo>
                  <a:lnTo>
                    <a:pt x="1824659" y="1124381"/>
                  </a:lnTo>
                  <a:lnTo>
                    <a:pt x="1829968" y="109329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D3039E4F-3E3B-E165-A6EC-31230F0DE1AF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37DD4AA1-856D-B353-D0A1-8503C7FF6A74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131D878-27D5-7BE2-BE16-1C0BDCA70F3A}"/>
                </a:ext>
              </a:extLst>
            </p:cNvPr>
            <p:cNvSpPr/>
            <p:nvPr/>
          </p:nvSpPr>
          <p:spPr>
            <a:xfrm>
              <a:off x="3237572" y="2684640"/>
              <a:ext cx="119380" cy="372745"/>
            </a:xfrm>
            <a:custGeom>
              <a:avLst/>
              <a:gdLst/>
              <a:ahLst/>
              <a:cxnLst/>
              <a:rect l="l" t="t" r="r" b="b"/>
              <a:pathLst>
                <a:path w="119379" h="372744">
                  <a:moveTo>
                    <a:pt x="116484" y="0"/>
                  </a:moveTo>
                  <a:lnTo>
                    <a:pt x="73710" y="46457"/>
                  </a:lnTo>
                  <a:lnTo>
                    <a:pt x="51581" y="83926"/>
                  </a:lnTo>
                  <a:lnTo>
                    <a:pt x="30089" y="134055"/>
                  </a:lnTo>
                  <a:lnTo>
                    <a:pt x="12292" y="197772"/>
                  </a:lnTo>
                  <a:lnTo>
                    <a:pt x="1243" y="276001"/>
                  </a:lnTo>
                  <a:lnTo>
                    <a:pt x="0" y="369671"/>
                  </a:lnTo>
                  <a:lnTo>
                    <a:pt x="6794" y="372414"/>
                  </a:lnTo>
                  <a:lnTo>
                    <a:pt x="7428" y="279156"/>
                  </a:lnTo>
                  <a:lnTo>
                    <a:pt x="17928" y="201324"/>
                  </a:lnTo>
                  <a:lnTo>
                    <a:pt x="35243" y="137980"/>
                  </a:lnTo>
                  <a:lnTo>
                    <a:pt x="56326" y="88184"/>
                  </a:lnTo>
                  <a:lnTo>
                    <a:pt x="78125" y="50997"/>
                  </a:lnTo>
                  <a:lnTo>
                    <a:pt x="111679" y="10695"/>
                  </a:lnTo>
                  <a:lnTo>
                    <a:pt x="119049" y="4597"/>
                  </a:lnTo>
                  <a:lnTo>
                    <a:pt x="119049" y="2959"/>
                  </a:lnTo>
                  <a:lnTo>
                    <a:pt x="117284" y="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B541632B-3D49-163B-5DFF-21AA8A432B47}"/>
                </a:ext>
              </a:extLst>
            </p:cNvPr>
            <p:cNvSpPr/>
            <p:nvPr/>
          </p:nvSpPr>
          <p:spPr>
            <a:xfrm>
              <a:off x="3226219" y="2811424"/>
              <a:ext cx="254000" cy="360680"/>
            </a:xfrm>
            <a:custGeom>
              <a:avLst/>
              <a:gdLst/>
              <a:ahLst/>
              <a:cxnLst/>
              <a:rect l="l" t="t" r="r" b="b"/>
              <a:pathLst>
                <a:path w="254000" h="360680">
                  <a:moveTo>
                    <a:pt x="213321" y="0"/>
                  </a:moveTo>
                  <a:lnTo>
                    <a:pt x="210070" y="0"/>
                  </a:lnTo>
                  <a:lnTo>
                    <a:pt x="199036" y="1074"/>
                  </a:lnTo>
                  <a:lnTo>
                    <a:pt x="187310" y="4578"/>
                  </a:lnTo>
                  <a:lnTo>
                    <a:pt x="175125" y="10929"/>
                  </a:lnTo>
                  <a:lnTo>
                    <a:pt x="162712" y="20548"/>
                  </a:lnTo>
                  <a:lnTo>
                    <a:pt x="138052" y="44159"/>
                  </a:lnTo>
                  <a:lnTo>
                    <a:pt x="126361" y="52357"/>
                  </a:lnTo>
                  <a:lnTo>
                    <a:pt x="111696" y="57873"/>
                  </a:lnTo>
                  <a:lnTo>
                    <a:pt x="94337" y="60830"/>
                  </a:lnTo>
                  <a:lnTo>
                    <a:pt x="77884" y="63372"/>
                  </a:lnTo>
                  <a:lnTo>
                    <a:pt x="63452" y="68382"/>
                  </a:lnTo>
                  <a:lnTo>
                    <a:pt x="52158" y="78739"/>
                  </a:lnTo>
                  <a:lnTo>
                    <a:pt x="47048" y="95366"/>
                  </a:lnTo>
                  <a:lnTo>
                    <a:pt x="46815" y="134791"/>
                  </a:lnTo>
                  <a:lnTo>
                    <a:pt x="41376" y="149567"/>
                  </a:lnTo>
                  <a:lnTo>
                    <a:pt x="29821" y="161261"/>
                  </a:lnTo>
                  <a:lnTo>
                    <a:pt x="16449" y="174401"/>
                  </a:lnTo>
                  <a:lnTo>
                    <a:pt x="5197" y="189396"/>
                  </a:lnTo>
                  <a:lnTo>
                    <a:pt x="0" y="206654"/>
                  </a:lnTo>
                  <a:lnTo>
                    <a:pt x="3691" y="227884"/>
                  </a:lnTo>
                  <a:lnTo>
                    <a:pt x="12903" y="250505"/>
                  </a:lnTo>
                  <a:lnTo>
                    <a:pt x="22324" y="268496"/>
                  </a:lnTo>
                  <a:lnTo>
                    <a:pt x="26644" y="275831"/>
                  </a:lnTo>
                  <a:lnTo>
                    <a:pt x="79946" y="312610"/>
                  </a:lnTo>
                  <a:lnTo>
                    <a:pt x="149669" y="360362"/>
                  </a:lnTo>
                  <a:lnTo>
                    <a:pt x="165711" y="357046"/>
                  </a:lnTo>
                  <a:lnTo>
                    <a:pt x="180211" y="349867"/>
                  </a:lnTo>
                  <a:lnTo>
                    <a:pt x="192480" y="339290"/>
                  </a:lnTo>
                  <a:lnTo>
                    <a:pt x="201828" y="325780"/>
                  </a:lnTo>
                  <a:lnTo>
                    <a:pt x="208273" y="299902"/>
                  </a:lnTo>
                  <a:lnTo>
                    <a:pt x="205366" y="274385"/>
                  </a:lnTo>
                  <a:lnTo>
                    <a:pt x="200547" y="250822"/>
                  </a:lnTo>
                  <a:lnTo>
                    <a:pt x="201256" y="230809"/>
                  </a:lnTo>
                  <a:lnTo>
                    <a:pt x="212848" y="215618"/>
                  </a:lnTo>
                  <a:lnTo>
                    <a:pt x="231025" y="203157"/>
                  </a:lnTo>
                  <a:lnTo>
                    <a:pt x="247498" y="189974"/>
                  </a:lnTo>
                  <a:lnTo>
                    <a:pt x="253974" y="172618"/>
                  </a:lnTo>
                  <a:lnTo>
                    <a:pt x="245519" y="151331"/>
                  </a:lnTo>
                  <a:lnTo>
                    <a:pt x="229674" y="129938"/>
                  </a:lnTo>
                  <a:lnTo>
                    <a:pt x="215632" y="109162"/>
                  </a:lnTo>
                  <a:lnTo>
                    <a:pt x="212585" y="89725"/>
                  </a:lnTo>
                  <a:lnTo>
                    <a:pt x="219096" y="73581"/>
                  </a:lnTo>
                  <a:lnTo>
                    <a:pt x="227196" y="60626"/>
                  </a:lnTo>
                  <a:lnTo>
                    <a:pt x="235077" y="48495"/>
                  </a:lnTo>
                  <a:lnTo>
                    <a:pt x="240931" y="34823"/>
                  </a:lnTo>
                  <a:lnTo>
                    <a:pt x="241797" y="23408"/>
                  </a:lnTo>
                  <a:lnTo>
                    <a:pt x="238036" y="13071"/>
                  </a:lnTo>
                  <a:lnTo>
                    <a:pt x="230341" y="5101"/>
                  </a:lnTo>
                  <a:lnTo>
                    <a:pt x="219405" y="787"/>
                  </a:lnTo>
                  <a:lnTo>
                    <a:pt x="213321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1468EF1-DA57-7217-F911-706A88DD4FDC}"/>
                </a:ext>
              </a:extLst>
            </p:cNvPr>
            <p:cNvSpPr/>
            <p:nvPr/>
          </p:nvSpPr>
          <p:spPr>
            <a:xfrm>
              <a:off x="3299929" y="2829229"/>
              <a:ext cx="133985" cy="295275"/>
            </a:xfrm>
            <a:custGeom>
              <a:avLst/>
              <a:gdLst/>
              <a:ahLst/>
              <a:cxnLst/>
              <a:rect l="l" t="t" r="r" b="b"/>
              <a:pathLst>
                <a:path w="133985" h="295275">
                  <a:moveTo>
                    <a:pt x="130403" y="0"/>
                  </a:moveTo>
                  <a:lnTo>
                    <a:pt x="127266" y="0"/>
                  </a:lnTo>
                  <a:lnTo>
                    <a:pt x="126504" y="330"/>
                  </a:lnTo>
                  <a:lnTo>
                    <a:pt x="115910" y="10805"/>
                  </a:lnTo>
                  <a:lnTo>
                    <a:pt x="92321" y="39189"/>
                  </a:lnTo>
                  <a:lnTo>
                    <a:pt x="61823" y="86408"/>
                  </a:lnTo>
                  <a:lnTo>
                    <a:pt x="31165" y="152615"/>
                  </a:lnTo>
                  <a:lnTo>
                    <a:pt x="30607" y="153174"/>
                  </a:lnTo>
                  <a:lnTo>
                    <a:pt x="30607" y="154812"/>
                  </a:lnTo>
                  <a:lnTo>
                    <a:pt x="19448" y="187812"/>
                  </a:lnTo>
                  <a:lnTo>
                    <a:pt x="10626" y="221583"/>
                  </a:lnTo>
                  <a:lnTo>
                    <a:pt x="4142" y="255868"/>
                  </a:lnTo>
                  <a:lnTo>
                    <a:pt x="0" y="290410"/>
                  </a:lnTo>
                  <a:lnTo>
                    <a:pt x="6235" y="294805"/>
                  </a:lnTo>
                  <a:lnTo>
                    <a:pt x="10369" y="259606"/>
                  </a:lnTo>
                  <a:lnTo>
                    <a:pt x="16792" y="224874"/>
                  </a:lnTo>
                  <a:lnTo>
                    <a:pt x="36283" y="157010"/>
                  </a:lnTo>
                  <a:lnTo>
                    <a:pt x="86640" y="149685"/>
                  </a:lnTo>
                  <a:lnTo>
                    <a:pt x="101866" y="149364"/>
                  </a:lnTo>
                  <a:lnTo>
                    <a:pt x="113028" y="149529"/>
                  </a:lnTo>
                  <a:lnTo>
                    <a:pt x="131521" y="150418"/>
                  </a:lnTo>
                  <a:lnTo>
                    <a:pt x="133223" y="149313"/>
                  </a:lnTo>
                  <a:lnTo>
                    <a:pt x="133223" y="147129"/>
                  </a:lnTo>
                  <a:lnTo>
                    <a:pt x="133781" y="145478"/>
                  </a:lnTo>
                  <a:lnTo>
                    <a:pt x="132080" y="143840"/>
                  </a:lnTo>
                  <a:lnTo>
                    <a:pt x="113870" y="143057"/>
                  </a:lnTo>
                  <a:lnTo>
                    <a:pt x="103377" y="142913"/>
                  </a:lnTo>
                  <a:lnTo>
                    <a:pt x="88789" y="143205"/>
                  </a:lnTo>
                  <a:lnTo>
                    <a:pt x="72664" y="144273"/>
                  </a:lnTo>
                  <a:lnTo>
                    <a:pt x="55827" y="146401"/>
                  </a:lnTo>
                  <a:lnTo>
                    <a:pt x="39103" y="149872"/>
                  </a:lnTo>
                  <a:lnTo>
                    <a:pt x="68754" y="86857"/>
                  </a:lnTo>
                  <a:lnTo>
                    <a:pt x="98137" y="41857"/>
                  </a:lnTo>
                  <a:lnTo>
                    <a:pt x="120822" y="14771"/>
                  </a:lnTo>
                  <a:lnTo>
                    <a:pt x="132562" y="3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EFA01DF5-85AA-C280-37F9-90BF67B1CDC1}"/>
                </a:ext>
              </a:extLst>
            </p:cNvPr>
            <p:cNvSpPr/>
            <p:nvPr/>
          </p:nvSpPr>
          <p:spPr>
            <a:xfrm>
              <a:off x="1587309" y="3120745"/>
              <a:ext cx="669925" cy="474345"/>
            </a:xfrm>
            <a:custGeom>
              <a:avLst/>
              <a:gdLst/>
              <a:ahLst/>
              <a:cxnLst/>
              <a:rect l="l" t="t" r="r" b="b"/>
              <a:pathLst>
                <a:path w="669925" h="474345">
                  <a:moveTo>
                    <a:pt x="20408" y="208051"/>
                  </a:moveTo>
                  <a:lnTo>
                    <a:pt x="0" y="341452"/>
                  </a:lnTo>
                  <a:lnTo>
                    <a:pt x="171" y="347972"/>
                  </a:lnTo>
                  <a:lnTo>
                    <a:pt x="2259" y="354079"/>
                  </a:lnTo>
                  <a:lnTo>
                    <a:pt x="200672" y="468261"/>
                  </a:lnTo>
                  <a:lnTo>
                    <a:pt x="215557" y="474040"/>
                  </a:lnTo>
                  <a:lnTo>
                    <a:pt x="231013" y="474040"/>
                  </a:lnTo>
                  <a:lnTo>
                    <a:pt x="238658" y="472109"/>
                  </a:lnTo>
                  <a:lnTo>
                    <a:pt x="245478" y="468261"/>
                  </a:lnTo>
                  <a:lnTo>
                    <a:pt x="655345" y="241541"/>
                  </a:lnTo>
                  <a:lnTo>
                    <a:pt x="663539" y="233926"/>
                  </a:lnTo>
                  <a:lnTo>
                    <a:pt x="667061" y="226174"/>
                  </a:lnTo>
                  <a:lnTo>
                    <a:pt x="51015" y="226174"/>
                  </a:lnTo>
                  <a:lnTo>
                    <a:pt x="20408" y="208051"/>
                  </a:lnTo>
                  <a:close/>
                </a:path>
                <a:path w="669925" h="474345">
                  <a:moveTo>
                    <a:pt x="482993" y="0"/>
                  </a:moveTo>
                  <a:lnTo>
                    <a:pt x="51015" y="226174"/>
                  </a:lnTo>
                  <a:lnTo>
                    <a:pt x="667061" y="226174"/>
                  </a:lnTo>
                  <a:lnTo>
                    <a:pt x="667746" y="224664"/>
                  </a:lnTo>
                  <a:lnTo>
                    <a:pt x="669297" y="216843"/>
                  </a:lnTo>
                  <a:lnTo>
                    <a:pt x="669518" y="213550"/>
                  </a:lnTo>
                  <a:lnTo>
                    <a:pt x="668325" y="204762"/>
                  </a:lnTo>
                  <a:lnTo>
                    <a:pt x="631532" y="204762"/>
                  </a:lnTo>
                  <a:lnTo>
                    <a:pt x="524383" y="147662"/>
                  </a:lnTo>
                  <a:lnTo>
                    <a:pt x="483631" y="111159"/>
                  </a:lnTo>
                  <a:lnTo>
                    <a:pt x="475640" y="67525"/>
                  </a:lnTo>
                  <a:lnTo>
                    <a:pt x="482993" y="0"/>
                  </a:lnTo>
                  <a:close/>
                </a:path>
                <a:path w="669925" h="474345">
                  <a:moveTo>
                    <a:pt x="654761" y="178955"/>
                  </a:moveTo>
                  <a:lnTo>
                    <a:pt x="629831" y="199821"/>
                  </a:lnTo>
                  <a:lnTo>
                    <a:pt x="631532" y="204762"/>
                  </a:lnTo>
                  <a:lnTo>
                    <a:pt x="668325" y="204762"/>
                  </a:lnTo>
                  <a:lnTo>
                    <a:pt x="667212" y="196561"/>
                  </a:lnTo>
                  <a:lnTo>
                    <a:pt x="662139" y="185956"/>
                  </a:lnTo>
                  <a:lnTo>
                    <a:pt x="657067" y="180499"/>
                  </a:lnTo>
                  <a:lnTo>
                    <a:pt x="654761" y="178955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70253432-7691-5773-2F8C-0D9E49CEF64B}"/>
                </a:ext>
              </a:extLst>
            </p:cNvPr>
            <p:cNvSpPr/>
            <p:nvPr/>
          </p:nvSpPr>
          <p:spPr>
            <a:xfrm>
              <a:off x="1814626" y="3268408"/>
              <a:ext cx="442595" cy="326390"/>
            </a:xfrm>
            <a:custGeom>
              <a:avLst/>
              <a:gdLst/>
              <a:ahLst/>
              <a:cxnLst/>
              <a:rect l="l" t="t" r="r" b="b"/>
              <a:pathLst>
                <a:path w="442594" h="326389">
                  <a:moveTo>
                    <a:pt x="297065" y="0"/>
                  </a:moveTo>
                  <a:lnTo>
                    <a:pt x="148321" y="93946"/>
                  </a:lnTo>
                  <a:lnTo>
                    <a:pt x="44221" y="160299"/>
                  </a:lnTo>
                  <a:lnTo>
                    <a:pt x="0" y="272287"/>
                  </a:lnTo>
                  <a:lnTo>
                    <a:pt x="0" y="326097"/>
                  </a:lnTo>
                  <a:lnTo>
                    <a:pt x="428028" y="93878"/>
                  </a:lnTo>
                  <a:lnTo>
                    <a:pt x="442201" y="65887"/>
                  </a:lnTo>
                  <a:lnTo>
                    <a:pt x="441008" y="57099"/>
                  </a:lnTo>
                  <a:lnTo>
                    <a:pt x="404215" y="57099"/>
                  </a:lnTo>
                  <a:lnTo>
                    <a:pt x="297065" y="0"/>
                  </a:lnTo>
                  <a:close/>
                </a:path>
                <a:path w="442594" h="326389">
                  <a:moveTo>
                    <a:pt x="427443" y="31292"/>
                  </a:moveTo>
                  <a:lnTo>
                    <a:pt x="402513" y="52158"/>
                  </a:lnTo>
                  <a:lnTo>
                    <a:pt x="404215" y="57099"/>
                  </a:lnTo>
                  <a:lnTo>
                    <a:pt x="441008" y="57099"/>
                  </a:lnTo>
                  <a:lnTo>
                    <a:pt x="439895" y="48898"/>
                  </a:lnTo>
                  <a:lnTo>
                    <a:pt x="434822" y="38293"/>
                  </a:lnTo>
                  <a:lnTo>
                    <a:pt x="429749" y="32837"/>
                  </a:lnTo>
                  <a:lnTo>
                    <a:pt x="427443" y="31292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171A01D3-36F5-76A4-5FA1-357EFB539149}"/>
                </a:ext>
              </a:extLst>
            </p:cNvPr>
            <p:cNvSpPr/>
            <p:nvPr/>
          </p:nvSpPr>
          <p:spPr>
            <a:xfrm>
              <a:off x="1625853" y="3085604"/>
              <a:ext cx="624205" cy="467359"/>
            </a:xfrm>
            <a:custGeom>
              <a:avLst/>
              <a:gdLst/>
              <a:ahLst/>
              <a:cxnLst/>
              <a:rect l="l" t="t" r="r" b="b"/>
              <a:pathLst>
                <a:path w="624205" h="467360">
                  <a:moveTo>
                    <a:pt x="446722" y="0"/>
                  </a:moveTo>
                  <a:lnTo>
                    <a:pt x="20408" y="222338"/>
                  </a:lnTo>
                  <a:lnTo>
                    <a:pt x="571" y="354075"/>
                  </a:lnTo>
                  <a:lnTo>
                    <a:pt x="0" y="360121"/>
                  </a:lnTo>
                  <a:lnTo>
                    <a:pt x="1701" y="366725"/>
                  </a:lnTo>
                  <a:lnTo>
                    <a:pt x="6235" y="371094"/>
                  </a:lnTo>
                  <a:lnTo>
                    <a:pt x="7378" y="372744"/>
                  </a:lnTo>
                  <a:lnTo>
                    <a:pt x="9626" y="374408"/>
                  </a:lnTo>
                  <a:lnTo>
                    <a:pt x="11912" y="375488"/>
                  </a:lnTo>
                  <a:lnTo>
                    <a:pt x="168948" y="461683"/>
                  </a:lnTo>
                  <a:lnTo>
                    <a:pt x="175742" y="465251"/>
                  </a:lnTo>
                  <a:lnTo>
                    <a:pt x="183248" y="467042"/>
                  </a:lnTo>
                  <a:lnTo>
                    <a:pt x="198272" y="467042"/>
                  </a:lnTo>
                  <a:lnTo>
                    <a:pt x="616800" y="237705"/>
                  </a:lnTo>
                  <a:lnTo>
                    <a:pt x="623592" y="226106"/>
                  </a:lnTo>
                  <a:lnTo>
                    <a:pt x="621894" y="219408"/>
                  </a:lnTo>
                  <a:lnTo>
                    <a:pt x="616800" y="214096"/>
                  </a:lnTo>
                  <a:lnTo>
                    <a:pt x="479590" y="140525"/>
                  </a:lnTo>
                  <a:lnTo>
                    <a:pt x="461112" y="127031"/>
                  </a:lnTo>
                  <a:lnTo>
                    <a:pt x="447786" y="109518"/>
                  </a:lnTo>
                  <a:lnTo>
                    <a:pt x="440303" y="89119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2FA306E1-633F-09B5-BEFF-0101A52D7D67}"/>
                </a:ext>
              </a:extLst>
            </p:cNvPr>
            <p:cNvSpPr/>
            <p:nvPr/>
          </p:nvSpPr>
          <p:spPr>
            <a:xfrm>
              <a:off x="1625853" y="3085604"/>
              <a:ext cx="454659" cy="371475"/>
            </a:xfrm>
            <a:custGeom>
              <a:avLst/>
              <a:gdLst/>
              <a:ahLst/>
              <a:cxnLst/>
              <a:rect l="l" t="t" r="r" b="b"/>
              <a:pathLst>
                <a:path w="454660" h="371475">
                  <a:moveTo>
                    <a:pt x="446722" y="0"/>
                  </a:moveTo>
                  <a:lnTo>
                    <a:pt x="20967" y="222338"/>
                  </a:lnTo>
                  <a:lnTo>
                    <a:pt x="1130" y="354075"/>
                  </a:lnTo>
                  <a:lnTo>
                    <a:pt x="0" y="360121"/>
                  </a:lnTo>
                  <a:lnTo>
                    <a:pt x="2273" y="366725"/>
                  </a:lnTo>
                  <a:lnTo>
                    <a:pt x="6235" y="371094"/>
                  </a:lnTo>
                  <a:lnTo>
                    <a:pt x="454659" y="120218"/>
                  </a:lnTo>
                  <a:lnTo>
                    <a:pt x="447003" y="108041"/>
                  </a:lnTo>
                  <a:lnTo>
                    <a:pt x="441902" y="94835"/>
                  </a:lnTo>
                  <a:lnTo>
                    <a:pt x="439354" y="81007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5D162CC8-350C-F99F-0D56-D76BA503F432}"/>
                </a:ext>
              </a:extLst>
            </p:cNvPr>
            <p:cNvSpPr/>
            <p:nvPr/>
          </p:nvSpPr>
          <p:spPr>
            <a:xfrm>
              <a:off x="757910" y="1585721"/>
              <a:ext cx="658495" cy="362585"/>
            </a:xfrm>
            <a:custGeom>
              <a:avLst/>
              <a:gdLst/>
              <a:ahLst/>
              <a:cxnLst/>
              <a:rect l="l" t="t" r="r" b="b"/>
              <a:pathLst>
                <a:path w="658494" h="362585">
                  <a:moveTo>
                    <a:pt x="282905" y="31661"/>
                  </a:moveTo>
                  <a:lnTo>
                    <a:pt x="277761" y="26530"/>
                  </a:lnTo>
                  <a:lnTo>
                    <a:pt x="266382" y="26530"/>
                  </a:lnTo>
                  <a:lnTo>
                    <a:pt x="262026" y="27736"/>
                  </a:lnTo>
                  <a:lnTo>
                    <a:pt x="220522" y="51130"/>
                  </a:lnTo>
                  <a:lnTo>
                    <a:pt x="220522" y="11798"/>
                  </a:lnTo>
                  <a:lnTo>
                    <a:pt x="214274" y="5537"/>
                  </a:lnTo>
                  <a:lnTo>
                    <a:pt x="200774" y="5537"/>
                  </a:lnTo>
                  <a:lnTo>
                    <a:pt x="169506" y="28625"/>
                  </a:lnTo>
                  <a:lnTo>
                    <a:pt x="167119" y="16408"/>
                  </a:lnTo>
                  <a:lnTo>
                    <a:pt x="161417" y="7429"/>
                  </a:lnTo>
                  <a:lnTo>
                    <a:pt x="152882" y="1892"/>
                  </a:lnTo>
                  <a:lnTo>
                    <a:pt x="142024" y="0"/>
                  </a:lnTo>
                  <a:lnTo>
                    <a:pt x="135953" y="482"/>
                  </a:lnTo>
                  <a:lnTo>
                    <a:pt x="92532" y="25146"/>
                  </a:lnTo>
                  <a:lnTo>
                    <a:pt x="63804" y="68935"/>
                  </a:lnTo>
                  <a:lnTo>
                    <a:pt x="59537" y="91757"/>
                  </a:lnTo>
                  <a:lnTo>
                    <a:pt x="59537" y="141173"/>
                  </a:lnTo>
                  <a:lnTo>
                    <a:pt x="26085" y="159283"/>
                  </a:lnTo>
                  <a:lnTo>
                    <a:pt x="16040" y="166852"/>
                  </a:lnTo>
                  <a:lnTo>
                    <a:pt x="8153" y="176174"/>
                  </a:lnTo>
                  <a:lnTo>
                    <a:pt x="2717" y="186931"/>
                  </a:lnTo>
                  <a:lnTo>
                    <a:pt x="0" y="198805"/>
                  </a:lnTo>
                  <a:lnTo>
                    <a:pt x="0" y="208127"/>
                  </a:lnTo>
                  <a:lnTo>
                    <a:pt x="5511" y="213410"/>
                  </a:lnTo>
                  <a:lnTo>
                    <a:pt x="17246" y="213410"/>
                  </a:lnTo>
                  <a:lnTo>
                    <a:pt x="21551" y="212242"/>
                  </a:lnTo>
                  <a:lnTo>
                    <a:pt x="158178" y="135674"/>
                  </a:lnTo>
                  <a:lnTo>
                    <a:pt x="256806" y="80772"/>
                  </a:lnTo>
                  <a:lnTo>
                    <a:pt x="266865" y="73215"/>
                  </a:lnTo>
                  <a:lnTo>
                    <a:pt x="274739" y="63893"/>
                  </a:lnTo>
                  <a:lnTo>
                    <a:pt x="280174" y="53136"/>
                  </a:lnTo>
                  <a:lnTo>
                    <a:pt x="282905" y="41249"/>
                  </a:lnTo>
                  <a:lnTo>
                    <a:pt x="282905" y="31661"/>
                  </a:lnTo>
                  <a:close/>
                </a:path>
                <a:path w="658494" h="362585">
                  <a:moveTo>
                    <a:pt x="658190" y="107670"/>
                  </a:moveTo>
                  <a:lnTo>
                    <a:pt x="656844" y="98755"/>
                  </a:lnTo>
                  <a:lnTo>
                    <a:pt x="653072" y="92214"/>
                  </a:lnTo>
                  <a:lnTo>
                    <a:pt x="647217" y="88188"/>
                  </a:lnTo>
                  <a:lnTo>
                    <a:pt x="639648" y="86804"/>
                  </a:lnTo>
                  <a:lnTo>
                    <a:pt x="633958" y="86804"/>
                  </a:lnTo>
                  <a:lnTo>
                    <a:pt x="627303" y="88760"/>
                  </a:lnTo>
                  <a:lnTo>
                    <a:pt x="566343" y="123050"/>
                  </a:lnTo>
                  <a:lnTo>
                    <a:pt x="566343" y="81876"/>
                  </a:lnTo>
                  <a:lnTo>
                    <a:pt x="564680" y="71081"/>
                  </a:lnTo>
                  <a:lnTo>
                    <a:pt x="560044" y="63144"/>
                  </a:lnTo>
                  <a:lnTo>
                    <a:pt x="552869" y="58254"/>
                  </a:lnTo>
                  <a:lnTo>
                    <a:pt x="543648" y="56578"/>
                  </a:lnTo>
                  <a:lnTo>
                    <a:pt x="537095" y="56578"/>
                  </a:lnTo>
                  <a:lnTo>
                    <a:pt x="497459" y="82613"/>
                  </a:lnTo>
                  <a:lnTo>
                    <a:pt x="491515" y="90119"/>
                  </a:lnTo>
                  <a:lnTo>
                    <a:pt x="488010" y="72174"/>
                  </a:lnTo>
                  <a:lnTo>
                    <a:pt x="479679" y="59042"/>
                  </a:lnTo>
                  <a:lnTo>
                    <a:pt x="467258" y="50990"/>
                  </a:lnTo>
                  <a:lnTo>
                    <a:pt x="451434" y="48234"/>
                  </a:lnTo>
                  <a:lnTo>
                    <a:pt x="442391" y="48958"/>
                  </a:lnTo>
                  <a:lnTo>
                    <a:pt x="377596" y="85077"/>
                  </a:lnTo>
                  <a:lnTo>
                    <a:pt x="352196" y="115849"/>
                  </a:lnTo>
                  <a:lnTo>
                    <a:pt x="328815" y="182892"/>
                  </a:lnTo>
                  <a:lnTo>
                    <a:pt x="328815" y="255346"/>
                  </a:lnTo>
                  <a:lnTo>
                    <a:pt x="279488" y="282803"/>
                  </a:lnTo>
                  <a:lnTo>
                    <a:pt x="264464" y="293903"/>
                  </a:lnTo>
                  <a:lnTo>
                    <a:pt x="252425" y="308610"/>
                  </a:lnTo>
                  <a:lnTo>
                    <a:pt x="244424" y="324967"/>
                  </a:lnTo>
                  <a:lnTo>
                    <a:pt x="241515" y="340995"/>
                  </a:lnTo>
                  <a:lnTo>
                    <a:pt x="242874" y="350050"/>
                  </a:lnTo>
                  <a:lnTo>
                    <a:pt x="246722" y="356717"/>
                  </a:lnTo>
                  <a:lnTo>
                    <a:pt x="252691" y="360845"/>
                  </a:lnTo>
                  <a:lnTo>
                    <a:pt x="260413" y="362254"/>
                  </a:lnTo>
                  <a:lnTo>
                    <a:pt x="266026" y="362254"/>
                  </a:lnTo>
                  <a:lnTo>
                    <a:pt x="272529" y="360362"/>
                  </a:lnTo>
                  <a:lnTo>
                    <a:pt x="345249" y="319582"/>
                  </a:lnTo>
                  <a:lnTo>
                    <a:pt x="474497" y="247662"/>
                  </a:lnTo>
                  <a:lnTo>
                    <a:pt x="619645" y="165874"/>
                  </a:lnTo>
                  <a:lnTo>
                    <a:pt x="634746" y="154774"/>
                  </a:lnTo>
                  <a:lnTo>
                    <a:pt x="646988" y="140068"/>
                  </a:lnTo>
                  <a:lnTo>
                    <a:pt x="655193" y="123723"/>
                  </a:lnTo>
                  <a:lnTo>
                    <a:pt x="658190" y="10767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54C70CB1-EFF0-5D24-D332-3DF5C9B5D63B}"/>
                </a:ext>
              </a:extLst>
            </p:cNvPr>
            <p:cNvSpPr/>
            <p:nvPr/>
          </p:nvSpPr>
          <p:spPr>
            <a:xfrm>
              <a:off x="1000554" y="1461477"/>
              <a:ext cx="1668145" cy="2205355"/>
            </a:xfrm>
            <a:custGeom>
              <a:avLst/>
              <a:gdLst/>
              <a:ahLst/>
              <a:cxnLst/>
              <a:rect l="l" t="t" r="r" b="b"/>
              <a:pathLst>
                <a:path w="1668145" h="2205354">
                  <a:moveTo>
                    <a:pt x="1596354" y="0"/>
                  </a:moveTo>
                  <a:lnTo>
                    <a:pt x="1590309" y="0"/>
                  </a:lnTo>
                  <a:lnTo>
                    <a:pt x="1584171" y="820"/>
                  </a:lnTo>
                  <a:lnTo>
                    <a:pt x="1578269" y="2451"/>
                  </a:lnTo>
                  <a:lnTo>
                    <a:pt x="1576555" y="2997"/>
                  </a:lnTo>
                  <a:lnTo>
                    <a:pt x="1574853" y="4102"/>
                  </a:lnTo>
                  <a:lnTo>
                    <a:pt x="1573735" y="4648"/>
                  </a:lnTo>
                  <a:lnTo>
                    <a:pt x="19272" y="880262"/>
                  </a:lnTo>
                  <a:lnTo>
                    <a:pt x="15312" y="882446"/>
                  </a:lnTo>
                  <a:lnTo>
                    <a:pt x="11913" y="885202"/>
                  </a:lnTo>
                  <a:lnTo>
                    <a:pt x="0" y="913193"/>
                  </a:lnTo>
                  <a:lnTo>
                    <a:pt x="0" y="2150579"/>
                  </a:lnTo>
                  <a:lnTo>
                    <a:pt x="17940" y="2185795"/>
                  </a:lnTo>
                  <a:lnTo>
                    <a:pt x="59515" y="2203964"/>
                  </a:lnTo>
                  <a:lnTo>
                    <a:pt x="71293" y="2204948"/>
                  </a:lnTo>
                  <a:lnTo>
                    <a:pt x="77123" y="2204948"/>
                  </a:lnTo>
                  <a:lnTo>
                    <a:pt x="82800" y="2204135"/>
                  </a:lnTo>
                  <a:lnTo>
                    <a:pt x="87881" y="2202192"/>
                  </a:lnTo>
                  <a:lnTo>
                    <a:pt x="76528" y="2126983"/>
                  </a:lnTo>
                  <a:lnTo>
                    <a:pt x="1576555" y="1281023"/>
                  </a:lnTo>
                  <a:lnTo>
                    <a:pt x="1585343" y="1274598"/>
                  </a:lnTo>
                  <a:lnTo>
                    <a:pt x="1591947" y="1266324"/>
                  </a:lnTo>
                  <a:lnTo>
                    <a:pt x="1596104" y="1256615"/>
                  </a:lnTo>
                  <a:lnTo>
                    <a:pt x="1597548" y="1245882"/>
                  </a:lnTo>
                  <a:lnTo>
                    <a:pt x="1597548" y="99072"/>
                  </a:lnTo>
                  <a:lnTo>
                    <a:pt x="1618577" y="87934"/>
                  </a:lnTo>
                  <a:lnTo>
                    <a:pt x="1641625" y="75463"/>
                  </a:lnTo>
                  <a:lnTo>
                    <a:pt x="1660207" y="64639"/>
                  </a:lnTo>
                  <a:lnTo>
                    <a:pt x="1667842" y="58445"/>
                  </a:lnTo>
                  <a:lnTo>
                    <a:pt x="1667425" y="52020"/>
                  </a:lnTo>
                  <a:lnTo>
                    <a:pt x="1636092" y="12877"/>
                  </a:lnTo>
                  <a:lnTo>
                    <a:pt x="1606933" y="820"/>
                  </a:lnTo>
                  <a:lnTo>
                    <a:pt x="1596354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6BBA93E-346F-B719-F7E5-8B1D6FEB8389}"/>
                </a:ext>
              </a:extLst>
            </p:cNvPr>
            <p:cNvSpPr/>
            <p:nvPr/>
          </p:nvSpPr>
          <p:spPr>
            <a:xfrm>
              <a:off x="1009629" y="1461477"/>
              <a:ext cx="1659255" cy="966469"/>
            </a:xfrm>
            <a:custGeom>
              <a:avLst/>
              <a:gdLst/>
              <a:ahLst/>
              <a:cxnLst/>
              <a:rect l="l" t="t" r="r" b="b"/>
              <a:pathLst>
                <a:path w="1659255" h="966469">
                  <a:moveTo>
                    <a:pt x="1587279" y="0"/>
                  </a:moveTo>
                  <a:lnTo>
                    <a:pt x="1581233" y="0"/>
                  </a:lnTo>
                  <a:lnTo>
                    <a:pt x="1575095" y="820"/>
                  </a:lnTo>
                  <a:lnTo>
                    <a:pt x="1569194" y="2451"/>
                  </a:lnTo>
                  <a:lnTo>
                    <a:pt x="1567479" y="2997"/>
                  </a:lnTo>
                  <a:lnTo>
                    <a:pt x="1565777" y="4102"/>
                  </a:lnTo>
                  <a:lnTo>
                    <a:pt x="1564660" y="4648"/>
                  </a:lnTo>
                  <a:lnTo>
                    <a:pt x="10196" y="880262"/>
                  </a:lnTo>
                  <a:lnTo>
                    <a:pt x="6236" y="882446"/>
                  </a:lnTo>
                  <a:lnTo>
                    <a:pt x="2838" y="885202"/>
                  </a:lnTo>
                  <a:lnTo>
                    <a:pt x="0" y="888492"/>
                  </a:lnTo>
                  <a:lnTo>
                    <a:pt x="134362" y="965911"/>
                  </a:lnTo>
                  <a:lnTo>
                    <a:pt x="1588472" y="189636"/>
                  </a:lnTo>
                  <a:lnTo>
                    <a:pt x="1588472" y="99072"/>
                  </a:lnTo>
                  <a:lnTo>
                    <a:pt x="1609502" y="87934"/>
                  </a:lnTo>
                  <a:lnTo>
                    <a:pt x="1632549" y="75463"/>
                  </a:lnTo>
                  <a:lnTo>
                    <a:pt x="1651132" y="64639"/>
                  </a:lnTo>
                  <a:lnTo>
                    <a:pt x="1658767" y="58445"/>
                  </a:lnTo>
                  <a:lnTo>
                    <a:pt x="1658349" y="52020"/>
                  </a:lnTo>
                  <a:lnTo>
                    <a:pt x="1627017" y="12877"/>
                  </a:lnTo>
                  <a:lnTo>
                    <a:pt x="1597858" y="820"/>
                  </a:lnTo>
                  <a:lnTo>
                    <a:pt x="1587279" y="0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76594721-0685-AF7C-0AEC-F0A9E0D9F1D9}"/>
                </a:ext>
              </a:extLst>
            </p:cNvPr>
            <p:cNvSpPr/>
            <p:nvPr/>
          </p:nvSpPr>
          <p:spPr>
            <a:xfrm>
              <a:off x="1070862" y="1505648"/>
              <a:ext cx="1597660" cy="2159635"/>
            </a:xfrm>
            <a:custGeom>
              <a:avLst/>
              <a:gdLst/>
              <a:ahLst/>
              <a:cxnLst/>
              <a:rect l="l" t="t" r="r" b="b"/>
              <a:pathLst>
                <a:path w="1597660" h="2159635">
                  <a:moveTo>
                    <a:pt x="1590168" y="0"/>
                  </a:moveTo>
                  <a:lnTo>
                    <a:pt x="1579208" y="0"/>
                  </a:lnTo>
                  <a:lnTo>
                    <a:pt x="1576388" y="698"/>
                  </a:lnTo>
                  <a:lnTo>
                    <a:pt x="19833" y="877811"/>
                  </a:lnTo>
                  <a:lnTo>
                    <a:pt x="0" y="911301"/>
                  </a:lnTo>
                  <a:lnTo>
                    <a:pt x="0" y="2154377"/>
                  </a:lnTo>
                  <a:lnTo>
                    <a:pt x="5506" y="2159025"/>
                  </a:lnTo>
                  <a:lnTo>
                    <a:pt x="13595" y="2159025"/>
                  </a:lnTo>
                  <a:lnTo>
                    <a:pt x="1576553" y="1278572"/>
                  </a:lnTo>
                  <a:lnTo>
                    <a:pt x="1597534" y="1243431"/>
                  </a:lnTo>
                  <a:lnTo>
                    <a:pt x="1597534" y="6286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6B470370-D15D-7A16-C664-89D0DFA70AB0}"/>
                </a:ext>
              </a:extLst>
            </p:cNvPr>
            <p:cNvSpPr/>
            <p:nvPr/>
          </p:nvSpPr>
          <p:spPr>
            <a:xfrm>
              <a:off x="1126980" y="1587449"/>
              <a:ext cx="1485900" cy="1925320"/>
            </a:xfrm>
            <a:custGeom>
              <a:avLst/>
              <a:gdLst/>
              <a:ahLst/>
              <a:cxnLst/>
              <a:rect l="l" t="t" r="r" b="b"/>
              <a:pathLst>
                <a:path w="1485900" h="1925320">
                  <a:moveTo>
                    <a:pt x="1478869" y="0"/>
                  </a:moveTo>
                  <a:lnTo>
                    <a:pt x="1468772" y="0"/>
                  </a:lnTo>
                  <a:lnTo>
                    <a:pt x="1466169" y="673"/>
                  </a:lnTo>
                  <a:lnTo>
                    <a:pt x="18133" y="816876"/>
                  </a:lnTo>
                  <a:lnTo>
                    <a:pt x="0" y="847623"/>
                  </a:lnTo>
                  <a:lnTo>
                    <a:pt x="0" y="1920570"/>
                  </a:lnTo>
                  <a:lnTo>
                    <a:pt x="5284" y="1924926"/>
                  </a:lnTo>
                  <a:lnTo>
                    <a:pt x="12865" y="1924926"/>
                  </a:lnTo>
                  <a:lnTo>
                    <a:pt x="1466004" y="1106182"/>
                  </a:lnTo>
                  <a:lnTo>
                    <a:pt x="1485854" y="1073238"/>
                  </a:lnTo>
                  <a:lnTo>
                    <a:pt x="1485854" y="6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E90468D9-BB5F-0745-82F3-F444D07B9CB3}"/>
                </a:ext>
              </a:extLst>
            </p:cNvPr>
            <p:cNvSpPr/>
            <p:nvPr/>
          </p:nvSpPr>
          <p:spPr>
            <a:xfrm>
              <a:off x="2498318" y="1578660"/>
              <a:ext cx="394335" cy="546100"/>
            </a:xfrm>
            <a:custGeom>
              <a:avLst/>
              <a:gdLst/>
              <a:ahLst/>
              <a:cxnLst/>
              <a:rect l="l" t="t" r="r" b="b"/>
              <a:pathLst>
                <a:path w="394335" h="546100">
                  <a:moveTo>
                    <a:pt x="394004" y="6032"/>
                  </a:moveTo>
                  <a:lnTo>
                    <a:pt x="383806" y="0"/>
                  </a:lnTo>
                  <a:lnTo>
                    <a:pt x="95834" y="162890"/>
                  </a:lnTo>
                  <a:lnTo>
                    <a:pt x="88442" y="144373"/>
                  </a:lnTo>
                  <a:lnTo>
                    <a:pt x="0" y="193243"/>
                  </a:lnTo>
                  <a:lnTo>
                    <a:pt x="0" y="536346"/>
                  </a:lnTo>
                  <a:lnTo>
                    <a:pt x="1143" y="545680"/>
                  </a:lnTo>
                  <a:lnTo>
                    <a:pt x="45351" y="532511"/>
                  </a:lnTo>
                  <a:lnTo>
                    <a:pt x="394004" y="345313"/>
                  </a:lnTo>
                  <a:lnTo>
                    <a:pt x="394004" y="6032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F7CB0164-66DD-4955-B0D2-1C9CB6351A01}"/>
                </a:ext>
              </a:extLst>
            </p:cNvPr>
            <p:cNvSpPr/>
            <p:nvPr/>
          </p:nvSpPr>
          <p:spPr>
            <a:xfrm>
              <a:off x="2498318" y="1584693"/>
              <a:ext cx="394335" cy="539750"/>
            </a:xfrm>
            <a:custGeom>
              <a:avLst/>
              <a:gdLst/>
              <a:ahLst/>
              <a:cxnLst/>
              <a:rect l="l" t="t" r="r" b="b"/>
              <a:pathLst>
                <a:path w="394335" h="539750">
                  <a:moveTo>
                    <a:pt x="394004" y="0"/>
                  </a:moveTo>
                  <a:lnTo>
                    <a:pt x="99199" y="165252"/>
                  </a:lnTo>
                  <a:lnTo>
                    <a:pt x="88442" y="138341"/>
                  </a:lnTo>
                  <a:lnTo>
                    <a:pt x="0" y="187210"/>
                  </a:lnTo>
                  <a:lnTo>
                    <a:pt x="0" y="530313"/>
                  </a:lnTo>
                  <a:lnTo>
                    <a:pt x="1143" y="539648"/>
                  </a:lnTo>
                  <a:lnTo>
                    <a:pt x="45351" y="526478"/>
                  </a:lnTo>
                  <a:lnTo>
                    <a:pt x="394004" y="339280"/>
                  </a:lnTo>
                  <a:lnTo>
                    <a:pt x="394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FE437848-DE57-15CE-0A2C-297137B4527C}"/>
                </a:ext>
              </a:extLst>
            </p:cNvPr>
            <p:cNvSpPr/>
            <p:nvPr/>
          </p:nvSpPr>
          <p:spPr>
            <a:xfrm>
              <a:off x="2602064" y="1538579"/>
              <a:ext cx="313690" cy="434975"/>
            </a:xfrm>
            <a:custGeom>
              <a:avLst/>
              <a:gdLst/>
              <a:ahLst/>
              <a:cxnLst/>
              <a:rect l="l" t="t" r="r" b="b"/>
              <a:pathLst>
                <a:path w="313689" h="434975">
                  <a:moveTo>
                    <a:pt x="303288" y="0"/>
                  </a:moveTo>
                  <a:lnTo>
                    <a:pt x="300024" y="0"/>
                  </a:lnTo>
                  <a:lnTo>
                    <a:pt x="298475" y="558"/>
                  </a:lnTo>
                  <a:lnTo>
                    <a:pt x="297052" y="1650"/>
                  </a:lnTo>
                  <a:lnTo>
                    <a:pt x="7366" y="164693"/>
                  </a:lnTo>
                  <a:lnTo>
                    <a:pt x="5676" y="165798"/>
                  </a:lnTo>
                  <a:lnTo>
                    <a:pt x="4533" y="166903"/>
                  </a:lnTo>
                  <a:lnTo>
                    <a:pt x="3390" y="168541"/>
                  </a:lnTo>
                  <a:lnTo>
                    <a:pt x="1130" y="171297"/>
                  </a:lnTo>
                  <a:lnTo>
                    <a:pt x="0" y="174586"/>
                  </a:lnTo>
                  <a:lnTo>
                    <a:pt x="0" y="428205"/>
                  </a:lnTo>
                  <a:lnTo>
                    <a:pt x="2273" y="431507"/>
                  </a:lnTo>
                  <a:lnTo>
                    <a:pt x="5092" y="433146"/>
                  </a:lnTo>
                  <a:lnTo>
                    <a:pt x="7086" y="433971"/>
                  </a:lnTo>
                  <a:lnTo>
                    <a:pt x="9067" y="434378"/>
                  </a:lnTo>
                  <a:lnTo>
                    <a:pt x="13030" y="434378"/>
                  </a:lnTo>
                  <a:lnTo>
                    <a:pt x="15024" y="433971"/>
                  </a:lnTo>
                  <a:lnTo>
                    <a:pt x="16334" y="433425"/>
                  </a:lnTo>
                  <a:lnTo>
                    <a:pt x="13246" y="433425"/>
                  </a:lnTo>
                  <a:lnTo>
                    <a:pt x="11365" y="431507"/>
                  </a:lnTo>
                  <a:lnTo>
                    <a:pt x="11328" y="176225"/>
                  </a:lnTo>
                  <a:lnTo>
                    <a:pt x="14173" y="171830"/>
                  </a:lnTo>
                  <a:lnTo>
                    <a:pt x="18707" y="169087"/>
                  </a:lnTo>
                  <a:lnTo>
                    <a:pt x="307822" y="6045"/>
                  </a:lnTo>
                  <a:lnTo>
                    <a:pt x="308457" y="5600"/>
                  </a:lnTo>
                  <a:lnTo>
                    <a:pt x="309168" y="5384"/>
                  </a:lnTo>
                  <a:lnTo>
                    <a:pt x="312671" y="5384"/>
                  </a:lnTo>
                  <a:lnTo>
                    <a:pt x="312369" y="4940"/>
                  </a:lnTo>
                  <a:lnTo>
                    <a:pt x="306692" y="1650"/>
                  </a:lnTo>
                  <a:lnTo>
                    <a:pt x="304990" y="558"/>
                  </a:lnTo>
                  <a:lnTo>
                    <a:pt x="303288" y="0"/>
                  </a:lnTo>
                  <a:close/>
                </a:path>
                <a:path w="313689" h="434975">
                  <a:moveTo>
                    <a:pt x="17005" y="433146"/>
                  </a:moveTo>
                  <a:lnTo>
                    <a:pt x="16497" y="433349"/>
                  </a:lnTo>
                  <a:lnTo>
                    <a:pt x="16001" y="433425"/>
                  </a:lnTo>
                  <a:lnTo>
                    <a:pt x="16334" y="433425"/>
                  </a:lnTo>
                  <a:lnTo>
                    <a:pt x="17005" y="433146"/>
                  </a:lnTo>
                  <a:close/>
                </a:path>
                <a:path w="313689" h="434975">
                  <a:moveTo>
                    <a:pt x="312671" y="5384"/>
                  </a:moveTo>
                  <a:lnTo>
                    <a:pt x="311721" y="5384"/>
                  </a:lnTo>
                  <a:lnTo>
                    <a:pt x="313499" y="6794"/>
                  </a:lnTo>
                  <a:lnTo>
                    <a:pt x="313499" y="6603"/>
                  </a:lnTo>
                  <a:lnTo>
                    <a:pt x="312671" y="53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F5238D16-E9B6-A189-0EA0-3DCD219B99A3}"/>
                </a:ext>
              </a:extLst>
            </p:cNvPr>
            <p:cNvSpPr/>
            <p:nvPr/>
          </p:nvSpPr>
          <p:spPr>
            <a:xfrm>
              <a:off x="2605455" y="1538579"/>
              <a:ext cx="310515" cy="175260"/>
            </a:xfrm>
            <a:custGeom>
              <a:avLst/>
              <a:gdLst/>
              <a:ahLst/>
              <a:cxnLst/>
              <a:rect l="l" t="t" r="r" b="b"/>
              <a:pathLst>
                <a:path w="310514" h="175260">
                  <a:moveTo>
                    <a:pt x="299897" y="0"/>
                  </a:moveTo>
                  <a:lnTo>
                    <a:pt x="296633" y="0"/>
                  </a:lnTo>
                  <a:lnTo>
                    <a:pt x="295084" y="558"/>
                  </a:lnTo>
                  <a:lnTo>
                    <a:pt x="293662" y="1650"/>
                  </a:lnTo>
                  <a:lnTo>
                    <a:pt x="3975" y="164693"/>
                  </a:lnTo>
                  <a:lnTo>
                    <a:pt x="2286" y="165252"/>
                  </a:lnTo>
                  <a:lnTo>
                    <a:pt x="1143" y="166903"/>
                  </a:lnTo>
                  <a:lnTo>
                    <a:pt x="0" y="167995"/>
                  </a:lnTo>
                  <a:lnTo>
                    <a:pt x="9639" y="175132"/>
                  </a:lnTo>
                  <a:lnTo>
                    <a:pt x="10782" y="172377"/>
                  </a:lnTo>
                  <a:lnTo>
                    <a:pt x="12484" y="170192"/>
                  </a:lnTo>
                  <a:lnTo>
                    <a:pt x="15316" y="169087"/>
                  </a:lnTo>
                  <a:lnTo>
                    <a:pt x="304431" y="6045"/>
                  </a:lnTo>
                  <a:lnTo>
                    <a:pt x="305066" y="5600"/>
                  </a:lnTo>
                  <a:lnTo>
                    <a:pt x="305777" y="5384"/>
                  </a:lnTo>
                  <a:lnTo>
                    <a:pt x="309280" y="5384"/>
                  </a:lnTo>
                  <a:lnTo>
                    <a:pt x="308978" y="4940"/>
                  </a:lnTo>
                  <a:lnTo>
                    <a:pt x="303301" y="1650"/>
                  </a:lnTo>
                  <a:lnTo>
                    <a:pt x="301599" y="558"/>
                  </a:lnTo>
                  <a:lnTo>
                    <a:pt x="299897" y="0"/>
                  </a:lnTo>
                  <a:close/>
                </a:path>
                <a:path w="310514" h="175260">
                  <a:moveTo>
                    <a:pt x="309280" y="5384"/>
                  </a:moveTo>
                  <a:lnTo>
                    <a:pt x="308330" y="5384"/>
                  </a:lnTo>
                  <a:lnTo>
                    <a:pt x="310108" y="6794"/>
                  </a:lnTo>
                  <a:lnTo>
                    <a:pt x="310108" y="6603"/>
                  </a:lnTo>
                  <a:lnTo>
                    <a:pt x="309280" y="538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555F649F-F9F5-E6BA-B2D2-D947E9CBC575}"/>
                </a:ext>
              </a:extLst>
            </p:cNvPr>
            <p:cNvSpPr/>
            <p:nvPr/>
          </p:nvSpPr>
          <p:spPr>
            <a:xfrm>
              <a:off x="2612834" y="1544281"/>
              <a:ext cx="302895" cy="428625"/>
            </a:xfrm>
            <a:custGeom>
              <a:avLst/>
              <a:gdLst/>
              <a:ahLst/>
              <a:cxnLst/>
              <a:rect l="l" t="t" r="r" b="b"/>
              <a:pathLst>
                <a:path w="302894" h="428625">
                  <a:moveTo>
                    <a:pt x="300621" y="0"/>
                  </a:moveTo>
                  <a:lnTo>
                    <a:pt x="298615" y="0"/>
                  </a:lnTo>
                  <a:lnTo>
                    <a:pt x="297052" y="342"/>
                  </a:lnTo>
                  <a:lnTo>
                    <a:pt x="2844" y="166128"/>
                  </a:lnTo>
                  <a:lnTo>
                    <a:pt x="0" y="171069"/>
                  </a:lnTo>
                  <a:lnTo>
                    <a:pt x="0" y="426008"/>
                  </a:lnTo>
                  <a:lnTo>
                    <a:pt x="2362" y="428002"/>
                  </a:lnTo>
                  <a:lnTo>
                    <a:pt x="5778" y="428002"/>
                  </a:lnTo>
                  <a:lnTo>
                    <a:pt x="7378" y="427443"/>
                  </a:lnTo>
                  <a:lnTo>
                    <a:pt x="293662" y="266052"/>
                  </a:lnTo>
                  <a:lnTo>
                    <a:pt x="298754" y="262750"/>
                  </a:lnTo>
                  <a:lnTo>
                    <a:pt x="302729" y="256717"/>
                  </a:lnTo>
                  <a:lnTo>
                    <a:pt x="302729" y="1473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779B83BE-411E-2D63-BA86-2CC1AE7CFFCB}"/>
                </a:ext>
              </a:extLst>
            </p:cNvPr>
            <p:cNvSpPr/>
            <p:nvPr/>
          </p:nvSpPr>
          <p:spPr>
            <a:xfrm>
              <a:off x="2490952" y="1626971"/>
              <a:ext cx="469265" cy="513080"/>
            </a:xfrm>
            <a:custGeom>
              <a:avLst/>
              <a:gdLst/>
              <a:ahLst/>
              <a:cxnLst/>
              <a:rect l="l" t="t" r="r" b="b"/>
              <a:pathLst>
                <a:path w="469264" h="513080">
                  <a:moveTo>
                    <a:pt x="95808" y="96062"/>
                  </a:moveTo>
                  <a:lnTo>
                    <a:pt x="87871" y="90589"/>
                  </a:lnTo>
                  <a:lnTo>
                    <a:pt x="0" y="139992"/>
                  </a:lnTo>
                  <a:lnTo>
                    <a:pt x="7366" y="144932"/>
                  </a:lnTo>
                  <a:lnTo>
                    <a:pt x="95808" y="96062"/>
                  </a:lnTo>
                  <a:close/>
                </a:path>
                <a:path w="469264" h="513080">
                  <a:moveTo>
                    <a:pt x="468833" y="4394"/>
                  </a:moveTo>
                  <a:lnTo>
                    <a:pt x="459181" y="0"/>
                  </a:lnTo>
                  <a:lnTo>
                    <a:pt x="77660" y="214096"/>
                  </a:lnTo>
                  <a:lnTo>
                    <a:pt x="86741" y="218490"/>
                  </a:lnTo>
                  <a:lnTo>
                    <a:pt x="47015" y="376072"/>
                  </a:lnTo>
                  <a:lnTo>
                    <a:pt x="26225" y="458050"/>
                  </a:lnTo>
                  <a:lnTo>
                    <a:pt x="17538" y="490931"/>
                  </a:lnTo>
                  <a:lnTo>
                    <a:pt x="14173" y="501218"/>
                  </a:lnTo>
                  <a:lnTo>
                    <a:pt x="10210" y="512191"/>
                  </a:lnTo>
                  <a:lnTo>
                    <a:pt x="9626" y="512191"/>
                  </a:lnTo>
                  <a:lnTo>
                    <a:pt x="10883" y="512394"/>
                  </a:lnTo>
                  <a:lnTo>
                    <a:pt x="12192" y="512521"/>
                  </a:lnTo>
                  <a:lnTo>
                    <a:pt x="15786" y="512521"/>
                  </a:lnTo>
                  <a:lnTo>
                    <a:pt x="18046" y="512140"/>
                  </a:lnTo>
                  <a:lnTo>
                    <a:pt x="19850" y="511086"/>
                  </a:lnTo>
                  <a:lnTo>
                    <a:pt x="401370" y="297002"/>
                  </a:lnTo>
                  <a:lnTo>
                    <a:pt x="468833" y="4394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6C1BE0AA-10A1-5983-6436-F167DD5B6541}"/>
                </a:ext>
              </a:extLst>
            </p:cNvPr>
            <p:cNvSpPr/>
            <p:nvPr/>
          </p:nvSpPr>
          <p:spPr>
            <a:xfrm>
              <a:off x="2490952" y="1578660"/>
              <a:ext cx="469265" cy="267335"/>
            </a:xfrm>
            <a:custGeom>
              <a:avLst/>
              <a:gdLst/>
              <a:ahLst/>
              <a:cxnLst/>
              <a:rect l="l" t="t" r="r" b="b"/>
              <a:pathLst>
                <a:path w="469264" h="267335">
                  <a:moveTo>
                    <a:pt x="95808" y="144373"/>
                  </a:moveTo>
                  <a:lnTo>
                    <a:pt x="87871" y="138899"/>
                  </a:lnTo>
                  <a:lnTo>
                    <a:pt x="0" y="188302"/>
                  </a:lnTo>
                  <a:lnTo>
                    <a:pt x="7366" y="193243"/>
                  </a:lnTo>
                  <a:lnTo>
                    <a:pt x="95808" y="144373"/>
                  </a:lnTo>
                  <a:close/>
                </a:path>
                <a:path w="469264" h="267335">
                  <a:moveTo>
                    <a:pt x="401370" y="6032"/>
                  </a:moveTo>
                  <a:lnTo>
                    <a:pt x="391172" y="0"/>
                  </a:lnTo>
                  <a:lnTo>
                    <a:pt x="103174" y="163042"/>
                  </a:lnTo>
                  <a:lnTo>
                    <a:pt x="106565" y="171284"/>
                  </a:lnTo>
                  <a:lnTo>
                    <a:pt x="401370" y="6032"/>
                  </a:lnTo>
                  <a:close/>
                </a:path>
                <a:path w="469264" h="267335">
                  <a:moveTo>
                    <a:pt x="468833" y="52705"/>
                  </a:moveTo>
                  <a:lnTo>
                    <a:pt x="459181" y="48310"/>
                  </a:lnTo>
                  <a:lnTo>
                    <a:pt x="77660" y="262407"/>
                  </a:lnTo>
                  <a:lnTo>
                    <a:pt x="86741" y="266801"/>
                  </a:lnTo>
                  <a:lnTo>
                    <a:pt x="468833" y="52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3685CECE-3180-649D-DC8F-6C896B7F0F7F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9405804-38F4-88D5-D8B4-DD537D9AB141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D9E6D016-4FCE-3C4D-AB98-D94DDBA7850E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D8EB8ECD-1B39-8404-5D7C-D7E2B01F9471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D537F095-D889-8AD2-8D29-AD6A328810BC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B446B253-11A9-A9A7-E64B-29A7708ACFD3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F6D7A3B5-9FA3-CAA6-FA41-872204714538}"/>
                </a:ext>
              </a:extLst>
            </p:cNvPr>
            <p:cNvSpPr/>
            <p:nvPr/>
          </p:nvSpPr>
          <p:spPr>
            <a:xfrm>
              <a:off x="729007" y="2851645"/>
              <a:ext cx="518159" cy="643255"/>
            </a:xfrm>
            <a:custGeom>
              <a:avLst/>
              <a:gdLst/>
              <a:ahLst/>
              <a:cxnLst/>
              <a:rect l="l" t="t" r="r" b="b"/>
              <a:pathLst>
                <a:path w="518159" h="643254">
                  <a:moveTo>
                    <a:pt x="513453" y="0"/>
                  </a:moveTo>
                  <a:lnTo>
                    <a:pt x="507453" y="0"/>
                  </a:lnTo>
                  <a:lnTo>
                    <a:pt x="505941" y="381"/>
                  </a:lnTo>
                  <a:lnTo>
                    <a:pt x="10214" y="278968"/>
                  </a:lnTo>
                  <a:lnTo>
                    <a:pt x="3976" y="282257"/>
                  </a:lnTo>
                  <a:lnTo>
                    <a:pt x="0" y="288861"/>
                  </a:lnTo>
                  <a:lnTo>
                    <a:pt x="0" y="639648"/>
                  </a:lnTo>
                  <a:lnTo>
                    <a:pt x="4146" y="643039"/>
                  </a:lnTo>
                  <a:lnTo>
                    <a:pt x="10417" y="643039"/>
                  </a:lnTo>
                  <a:lnTo>
                    <a:pt x="12049" y="642658"/>
                  </a:lnTo>
                  <a:lnTo>
                    <a:pt x="507946" y="364070"/>
                  </a:lnTo>
                  <a:lnTo>
                    <a:pt x="514183" y="360768"/>
                  </a:lnTo>
                  <a:lnTo>
                    <a:pt x="518161" y="354177"/>
                  </a:lnTo>
                  <a:lnTo>
                    <a:pt x="518161" y="8864"/>
                  </a:lnTo>
                  <a:lnTo>
                    <a:pt x="517719" y="3505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E4237CF8-08AD-73C0-028A-470A78CD60D6}"/>
                </a:ext>
              </a:extLst>
            </p:cNvPr>
            <p:cNvSpPr/>
            <p:nvPr/>
          </p:nvSpPr>
          <p:spPr>
            <a:xfrm>
              <a:off x="863370" y="3009226"/>
              <a:ext cx="249435" cy="327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87506855-6F8F-A8BF-2386-D21DE9715C62}"/>
                </a:ext>
              </a:extLst>
            </p:cNvPr>
            <p:cNvSpPr/>
            <p:nvPr/>
          </p:nvSpPr>
          <p:spPr>
            <a:xfrm>
              <a:off x="2536304" y="2389505"/>
              <a:ext cx="85026" cy="82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DDDE9624-C538-38AB-E573-0099BD546D0E}"/>
                </a:ext>
              </a:extLst>
            </p:cNvPr>
            <p:cNvSpPr/>
            <p:nvPr/>
          </p:nvSpPr>
          <p:spPr>
            <a:xfrm>
              <a:off x="1428572" y="2174367"/>
              <a:ext cx="1571459" cy="18772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DA10AB78-DA1F-1EE5-193A-336D357865BB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15653626-82D6-B973-9847-FCB32970BFFA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CBECC0CE-A4C3-28D8-D21E-2A6F5CBA9FE6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2476C6E4-E65F-5E78-00AA-B9A642926B34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D903017F-FA97-9797-0AD8-D032434D3BAB}"/>
                </a:ext>
              </a:extLst>
            </p:cNvPr>
            <p:cNvSpPr/>
            <p:nvPr/>
          </p:nvSpPr>
          <p:spPr>
            <a:xfrm>
              <a:off x="2517038" y="1981047"/>
              <a:ext cx="544195" cy="481330"/>
            </a:xfrm>
            <a:custGeom>
              <a:avLst/>
              <a:gdLst/>
              <a:ahLst/>
              <a:cxnLst/>
              <a:rect l="l" t="t" r="r" b="b"/>
              <a:pathLst>
                <a:path w="544194" h="481330">
                  <a:moveTo>
                    <a:pt x="539330" y="0"/>
                  </a:moveTo>
                  <a:lnTo>
                    <a:pt x="533031" y="0"/>
                  </a:lnTo>
                  <a:lnTo>
                    <a:pt x="531494" y="342"/>
                  </a:lnTo>
                  <a:lnTo>
                    <a:pt x="10198" y="293166"/>
                  </a:lnTo>
                  <a:lnTo>
                    <a:pt x="3949" y="296456"/>
                  </a:lnTo>
                  <a:lnTo>
                    <a:pt x="0" y="303047"/>
                  </a:lnTo>
                  <a:lnTo>
                    <a:pt x="0" y="477177"/>
                  </a:lnTo>
                  <a:lnTo>
                    <a:pt x="4318" y="480936"/>
                  </a:lnTo>
                  <a:lnTo>
                    <a:pt x="10617" y="480936"/>
                  </a:lnTo>
                  <a:lnTo>
                    <a:pt x="12128" y="480593"/>
                  </a:lnTo>
                  <a:lnTo>
                    <a:pt x="533450" y="188315"/>
                  </a:lnTo>
                  <a:lnTo>
                    <a:pt x="539686" y="184467"/>
                  </a:lnTo>
                  <a:lnTo>
                    <a:pt x="543648" y="177888"/>
                  </a:lnTo>
                  <a:lnTo>
                    <a:pt x="543648" y="3746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22FB155A-7B4A-3BBE-DF84-053879201377}"/>
                </a:ext>
              </a:extLst>
            </p:cNvPr>
            <p:cNvSpPr/>
            <p:nvPr/>
          </p:nvSpPr>
          <p:spPr>
            <a:xfrm>
              <a:off x="2543670" y="2029497"/>
              <a:ext cx="487680" cy="384175"/>
            </a:xfrm>
            <a:custGeom>
              <a:avLst/>
              <a:gdLst/>
              <a:ahLst/>
              <a:cxnLst/>
              <a:rect l="l" t="t" r="r" b="b"/>
              <a:pathLst>
                <a:path w="487680" h="384175">
                  <a:moveTo>
                    <a:pt x="424713" y="116255"/>
                  </a:moveTo>
                  <a:lnTo>
                    <a:pt x="421627" y="109308"/>
                  </a:lnTo>
                  <a:lnTo>
                    <a:pt x="415899" y="109308"/>
                  </a:lnTo>
                  <a:lnTo>
                    <a:pt x="414870" y="109588"/>
                  </a:lnTo>
                  <a:lnTo>
                    <a:pt x="0" y="340779"/>
                  </a:lnTo>
                  <a:lnTo>
                    <a:pt x="2273" y="347916"/>
                  </a:lnTo>
                  <a:lnTo>
                    <a:pt x="9067" y="347916"/>
                  </a:lnTo>
                  <a:lnTo>
                    <a:pt x="9626" y="347383"/>
                  </a:lnTo>
                  <a:lnTo>
                    <a:pt x="10769" y="347383"/>
                  </a:lnTo>
                  <a:lnTo>
                    <a:pt x="419519" y="118999"/>
                  </a:lnTo>
                  <a:lnTo>
                    <a:pt x="424713" y="116255"/>
                  </a:lnTo>
                  <a:close/>
                </a:path>
                <a:path w="487680" h="384175">
                  <a:moveTo>
                    <a:pt x="487553" y="114604"/>
                  </a:moveTo>
                  <a:lnTo>
                    <a:pt x="486410" y="111861"/>
                  </a:lnTo>
                  <a:lnTo>
                    <a:pt x="485267" y="110413"/>
                  </a:lnTo>
                  <a:lnTo>
                    <a:pt x="483641" y="109423"/>
                  </a:lnTo>
                  <a:lnTo>
                    <a:pt x="479983" y="109664"/>
                  </a:lnTo>
                  <a:lnTo>
                    <a:pt x="177" y="376923"/>
                  </a:lnTo>
                  <a:lnTo>
                    <a:pt x="2120" y="384175"/>
                  </a:lnTo>
                  <a:lnTo>
                    <a:pt x="10210" y="384162"/>
                  </a:lnTo>
                  <a:lnTo>
                    <a:pt x="10769" y="383603"/>
                  </a:lnTo>
                  <a:lnTo>
                    <a:pt x="484136" y="118999"/>
                  </a:lnTo>
                  <a:lnTo>
                    <a:pt x="486410" y="117348"/>
                  </a:lnTo>
                  <a:lnTo>
                    <a:pt x="487553" y="114604"/>
                  </a:lnTo>
                  <a:close/>
                </a:path>
                <a:path w="487680" h="384175">
                  <a:moveTo>
                    <a:pt x="487553" y="41605"/>
                  </a:moveTo>
                  <a:lnTo>
                    <a:pt x="486410" y="38849"/>
                  </a:lnTo>
                  <a:lnTo>
                    <a:pt x="485267" y="37388"/>
                  </a:lnTo>
                  <a:lnTo>
                    <a:pt x="483641" y="36664"/>
                  </a:lnTo>
                  <a:lnTo>
                    <a:pt x="479983" y="36842"/>
                  </a:lnTo>
                  <a:lnTo>
                    <a:pt x="479031" y="37211"/>
                  </a:lnTo>
                  <a:lnTo>
                    <a:pt x="5105" y="301815"/>
                  </a:lnTo>
                  <a:lnTo>
                    <a:pt x="0" y="304012"/>
                  </a:lnTo>
                  <a:lnTo>
                    <a:pt x="2273" y="311696"/>
                  </a:lnTo>
                  <a:lnTo>
                    <a:pt x="7937" y="311696"/>
                  </a:lnTo>
                  <a:lnTo>
                    <a:pt x="9067" y="311137"/>
                  </a:lnTo>
                  <a:lnTo>
                    <a:pt x="9626" y="310603"/>
                  </a:lnTo>
                  <a:lnTo>
                    <a:pt x="10210" y="310603"/>
                  </a:lnTo>
                  <a:lnTo>
                    <a:pt x="484136" y="45999"/>
                  </a:lnTo>
                  <a:lnTo>
                    <a:pt x="486410" y="44348"/>
                  </a:lnTo>
                  <a:lnTo>
                    <a:pt x="487553" y="41605"/>
                  </a:lnTo>
                  <a:close/>
                </a:path>
                <a:path w="487680" h="384175">
                  <a:moveTo>
                    <a:pt x="487553" y="4813"/>
                  </a:moveTo>
                  <a:lnTo>
                    <a:pt x="486410" y="2616"/>
                  </a:lnTo>
                  <a:lnTo>
                    <a:pt x="485165" y="1016"/>
                  </a:lnTo>
                  <a:lnTo>
                    <a:pt x="483311" y="0"/>
                  </a:lnTo>
                  <a:lnTo>
                    <a:pt x="479793" y="127"/>
                  </a:lnTo>
                  <a:lnTo>
                    <a:pt x="0" y="267779"/>
                  </a:lnTo>
                  <a:lnTo>
                    <a:pt x="2273" y="274916"/>
                  </a:lnTo>
                  <a:lnTo>
                    <a:pt x="10210" y="274916"/>
                  </a:lnTo>
                  <a:lnTo>
                    <a:pt x="10769" y="274358"/>
                  </a:lnTo>
                  <a:lnTo>
                    <a:pt x="484136" y="9207"/>
                  </a:lnTo>
                  <a:lnTo>
                    <a:pt x="486410" y="8115"/>
                  </a:lnTo>
                  <a:lnTo>
                    <a:pt x="487553" y="48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22B697BC-E187-75BC-4F9A-7574EC17C925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52395379-E782-BFD1-B168-F8DA7CAAA3A6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FC5077CB-FA13-D3D7-1617-7FFFCB2C1B2A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E259AC37-E65B-C129-9063-E5132E4C7AB9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599F06F5-49AC-CA38-F3A9-C1C8EFFB8D42}"/>
                </a:ext>
              </a:extLst>
            </p:cNvPr>
            <p:cNvSpPr/>
            <p:nvPr/>
          </p:nvSpPr>
          <p:spPr>
            <a:xfrm>
              <a:off x="792501" y="2632443"/>
              <a:ext cx="183121" cy="2638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F09FA-D29A-3F90-9CED-F2222B63AB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24</a:t>
            </a:fld>
            <a:endParaRPr lang="en-IN"/>
          </a:p>
        </p:txBody>
      </p:sp>
      <p:sp>
        <p:nvSpPr>
          <p:cNvPr id="53" name="object 2">
            <a:extLst>
              <a:ext uri="{FF2B5EF4-FFF2-40B4-BE49-F238E27FC236}">
                <a16:creationId xmlns:a16="http://schemas.microsoft.com/office/drawing/2014/main" id="{138BF85D-3551-63FD-5D8F-5C38A74D11A0}"/>
              </a:ext>
            </a:extLst>
          </p:cNvPr>
          <p:cNvSpPr txBox="1">
            <a:spLocks/>
          </p:cNvSpPr>
          <p:nvPr/>
        </p:nvSpPr>
        <p:spPr>
          <a:xfrm>
            <a:off x="416281" y="2068588"/>
            <a:ext cx="519938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1" i="0">
                <a:solidFill>
                  <a:srgbClr val="263238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AU" sz="3200" dirty="0">
                <a:latin typeface="+mn-lt"/>
              </a:rPr>
              <a:t>MODEL PERFORMANCE – INTERPRETING THE RESULTS</a:t>
            </a:r>
          </a:p>
          <a:p>
            <a:endParaRPr lang="en-IN" sz="32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7111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9BF59-7E22-E248-FF0A-F4F25F7C1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EA1B2E7-7A87-FD5F-0A2C-DEA3BB7C5D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0" y="86456"/>
            <a:ext cx="76047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OBSERVED OUTCOME</a:t>
            </a: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5121013-D837-880A-11E6-A49AD52621D3}"/>
              </a:ext>
            </a:extLst>
          </p:cNvPr>
          <p:cNvSpPr/>
          <p:nvPr/>
        </p:nvSpPr>
        <p:spPr>
          <a:xfrm>
            <a:off x="0" y="204470"/>
            <a:ext cx="18288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DA16F68-9D74-7530-C65E-E644ED5F9663}"/>
              </a:ext>
            </a:extLst>
          </p:cNvPr>
          <p:cNvSpPr txBox="1"/>
          <p:nvPr/>
        </p:nvSpPr>
        <p:spPr>
          <a:xfrm>
            <a:off x="112084" y="619965"/>
            <a:ext cx="5607160" cy="42729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AU" sz="1600" b="1" dirty="0"/>
              <a:t>📈 Observed Outcome</a:t>
            </a:r>
          </a:p>
          <a:p>
            <a:pPr>
              <a:lnSpc>
                <a:spcPct val="150000"/>
              </a:lnSpc>
              <a:buNone/>
            </a:pPr>
            <a:endParaRPr lang="en-AU" sz="1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Best model ROC AUC: </a:t>
            </a:r>
            <a:r>
              <a:rPr lang="en-AU" sz="1400" b="1" dirty="0"/>
              <a:t>0.6814</a:t>
            </a: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Indicates </a:t>
            </a:r>
            <a:r>
              <a:rPr lang="en-AU" sz="1400" b="1" dirty="0"/>
              <a:t>moderate predictive power</a:t>
            </a:r>
            <a:r>
              <a:rPr lang="en-AU" sz="1400" dirty="0"/>
              <a:t> on unseen data</a:t>
            </a:r>
            <a:br>
              <a:rPr lang="en-AU" sz="1400" dirty="0"/>
            </a:br>
            <a:endParaRPr lang="en-AU" sz="1400" dirty="0"/>
          </a:p>
          <a:p>
            <a:pPr>
              <a:lnSpc>
                <a:spcPct val="150000"/>
              </a:lnSpc>
              <a:buNone/>
            </a:pPr>
            <a:r>
              <a:rPr lang="en-AU" sz="1400" b="1" dirty="0"/>
              <a:t>✅ </a:t>
            </a:r>
            <a:r>
              <a:rPr lang="en-AU" sz="1600" b="1" dirty="0"/>
              <a:t>Justification</a:t>
            </a:r>
            <a:endParaRPr lang="en-AU" sz="1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This assignment was completed within a </a:t>
            </a:r>
            <a:r>
              <a:rPr lang="en-AU" sz="1400" b="1" dirty="0"/>
              <a:t>24-hour time-boxed window</a:t>
            </a: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The dataset presents </a:t>
            </a:r>
            <a:r>
              <a:rPr lang="en-AU" sz="1400" b="1" dirty="0"/>
              <a:t>significant real-world challenges</a:t>
            </a:r>
            <a:r>
              <a:rPr lang="en-AU" sz="1400" dirty="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Highly </a:t>
            </a:r>
            <a:r>
              <a:rPr lang="en-AU" sz="1400" b="1" dirty="0"/>
              <a:t>imbalanced classes</a:t>
            </a:r>
            <a:r>
              <a:rPr lang="en-AU" sz="1400" dirty="0"/>
              <a:t> (readmitted vs. not)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Sparse or missing values in </a:t>
            </a:r>
            <a:r>
              <a:rPr lang="en-AU" sz="1400" b="1" dirty="0"/>
              <a:t>clinical codes</a:t>
            </a:r>
            <a:endParaRPr lang="en-AU" sz="1400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Complex patient heterogeneity (medications, comorbidities, visits)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53ACB-8CC8-507D-8C93-083CCC8891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25</a:t>
            </a:fld>
            <a:endParaRPr lang="en-IN"/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D190B33B-287E-9698-913C-68519A8AF30E}"/>
              </a:ext>
            </a:extLst>
          </p:cNvPr>
          <p:cNvGrpSpPr/>
          <p:nvPr/>
        </p:nvGrpSpPr>
        <p:grpSpPr>
          <a:xfrm>
            <a:off x="5766435" y="1098059"/>
            <a:ext cx="3235325" cy="2941320"/>
            <a:chOff x="395668" y="1461477"/>
            <a:chExt cx="3235325" cy="294132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B26776A-E390-7D2B-E16A-E8C063F2E06D}"/>
                </a:ext>
              </a:extLst>
            </p:cNvPr>
            <p:cNvSpPr/>
            <p:nvPr/>
          </p:nvSpPr>
          <p:spPr>
            <a:xfrm>
              <a:off x="395668" y="2544318"/>
              <a:ext cx="3235325" cy="1858645"/>
            </a:xfrm>
            <a:custGeom>
              <a:avLst/>
              <a:gdLst/>
              <a:ahLst/>
              <a:cxnLst/>
              <a:rect l="l" t="t" r="r" b="b"/>
              <a:pathLst>
                <a:path w="3235325" h="1858645">
                  <a:moveTo>
                    <a:pt x="1617383" y="0"/>
                  </a:moveTo>
                  <a:lnTo>
                    <a:pt x="1556735" y="641"/>
                  </a:lnTo>
                  <a:lnTo>
                    <a:pt x="1496652" y="2549"/>
                  </a:lnTo>
                  <a:lnTo>
                    <a:pt x="1437172" y="5702"/>
                  </a:lnTo>
                  <a:lnTo>
                    <a:pt x="1378334" y="10077"/>
                  </a:lnTo>
                  <a:lnTo>
                    <a:pt x="1320179" y="15652"/>
                  </a:lnTo>
                  <a:lnTo>
                    <a:pt x="1262743" y="22404"/>
                  </a:lnTo>
                  <a:lnTo>
                    <a:pt x="1206068" y="30311"/>
                  </a:lnTo>
                  <a:lnTo>
                    <a:pt x="1150191" y="39350"/>
                  </a:lnTo>
                  <a:lnTo>
                    <a:pt x="1095152" y="49499"/>
                  </a:lnTo>
                  <a:lnTo>
                    <a:pt x="1040990" y="60736"/>
                  </a:lnTo>
                  <a:lnTo>
                    <a:pt x="987743" y="73038"/>
                  </a:lnTo>
                  <a:lnTo>
                    <a:pt x="935452" y="86382"/>
                  </a:lnTo>
                  <a:lnTo>
                    <a:pt x="884154" y="100746"/>
                  </a:lnTo>
                  <a:lnTo>
                    <a:pt x="833890" y="116108"/>
                  </a:lnTo>
                  <a:lnTo>
                    <a:pt x="784697" y="132444"/>
                  </a:lnTo>
                  <a:lnTo>
                    <a:pt x="736616" y="149734"/>
                  </a:lnTo>
                  <a:lnTo>
                    <a:pt x="689685" y="167953"/>
                  </a:lnTo>
                  <a:lnTo>
                    <a:pt x="643943" y="187081"/>
                  </a:lnTo>
                  <a:lnTo>
                    <a:pt x="599429" y="207093"/>
                  </a:lnTo>
                  <a:lnTo>
                    <a:pt x="556183" y="227969"/>
                  </a:lnTo>
                  <a:lnTo>
                    <a:pt x="514243" y="249684"/>
                  </a:lnTo>
                  <a:lnTo>
                    <a:pt x="473648" y="272218"/>
                  </a:lnTo>
                  <a:lnTo>
                    <a:pt x="434438" y="295546"/>
                  </a:lnTo>
                  <a:lnTo>
                    <a:pt x="396652" y="319648"/>
                  </a:lnTo>
                  <a:lnTo>
                    <a:pt x="360328" y="344500"/>
                  </a:lnTo>
                  <a:lnTo>
                    <a:pt x="325505" y="370081"/>
                  </a:lnTo>
                  <a:lnTo>
                    <a:pt x="292224" y="396366"/>
                  </a:lnTo>
                  <a:lnTo>
                    <a:pt x="260522" y="423335"/>
                  </a:lnTo>
                  <a:lnTo>
                    <a:pt x="230438" y="450964"/>
                  </a:lnTo>
                  <a:lnTo>
                    <a:pt x="202013" y="479232"/>
                  </a:lnTo>
                  <a:lnTo>
                    <a:pt x="175285" y="508115"/>
                  </a:lnTo>
                  <a:lnTo>
                    <a:pt x="150292" y="537591"/>
                  </a:lnTo>
                  <a:lnTo>
                    <a:pt x="105671" y="598234"/>
                  </a:lnTo>
                  <a:lnTo>
                    <a:pt x="68462" y="660979"/>
                  </a:lnTo>
                  <a:lnTo>
                    <a:pt x="38978" y="725648"/>
                  </a:lnTo>
                  <a:lnTo>
                    <a:pt x="17532" y="792061"/>
                  </a:lnTo>
                  <a:lnTo>
                    <a:pt x="4435" y="860037"/>
                  </a:lnTo>
                  <a:lnTo>
                    <a:pt x="0" y="929398"/>
                  </a:lnTo>
                  <a:lnTo>
                    <a:pt x="1115" y="964241"/>
                  </a:lnTo>
                  <a:lnTo>
                    <a:pt x="9920" y="1032927"/>
                  </a:lnTo>
                  <a:lnTo>
                    <a:pt x="27231" y="1100134"/>
                  </a:lnTo>
                  <a:lnTo>
                    <a:pt x="52735" y="1165682"/>
                  </a:lnTo>
                  <a:lnTo>
                    <a:pt x="86121" y="1229391"/>
                  </a:lnTo>
                  <a:lnTo>
                    <a:pt x="127075" y="1291083"/>
                  </a:lnTo>
                  <a:lnTo>
                    <a:pt x="175285" y="1350579"/>
                  </a:lnTo>
                  <a:lnTo>
                    <a:pt x="202013" y="1379447"/>
                  </a:lnTo>
                  <a:lnTo>
                    <a:pt x="230438" y="1407699"/>
                  </a:lnTo>
                  <a:lnTo>
                    <a:pt x="260522" y="1435312"/>
                  </a:lnTo>
                  <a:lnTo>
                    <a:pt x="292224" y="1462264"/>
                  </a:lnTo>
                  <a:lnTo>
                    <a:pt x="325505" y="1488533"/>
                  </a:lnTo>
                  <a:lnTo>
                    <a:pt x="360328" y="1514096"/>
                  </a:lnTo>
                  <a:lnTo>
                    <a:pt x="396652" y="1538931"/>
                  </a:lnTo>
                  <a:lnTo>
                    <a:pt x="434438" y="1563015"/>
                  </a:lnTo>
                  <a:lnTo>
                    <a:pt x="473648" y="1586326"/>
                  </a:lnTo>
                  <a:lnTo>
                    <a:pt x="514243" y="1608841"/>
                  </a:lnTo>
                  <a:lnTo>
                    <a:pt x="556183" y="1630539"/>
                  </a:lnTo>
                  <a:lnTo>
                    <a:pt x="599429" y="1651397"/>
                  </a:lnTo>
                  <a:lnTo>
                    <a:pt x="643943" y="1671392"/>
                  </a:lnTo>
                  <a:lnTo>
                    <a:pt x="689685" y="1690502"/>
                  </a:lnTo>
                  <a:lnTo>
                    <a:pt x="736616" y="1708705"/>
                  </a:lnTo>
                  <a:lnTo>
                    <a:pt x="784697" y="1725978"/>
                  </a:lnTo>
                  <a:lnTo>
                    <a:pt x="833890" y="1742299"/>
                  </a:lnTo>
                  <a:lnTo>
                    <a:pt x="884154" y="1757645"/>
                  </a:lnTo>
                  <a:lnTo>
                    <a:pt x="935452" y="1771994"/>
                  </a:lnTo>
                  <a:lnTo>
                    <a:pt x="987743" y="1785325"/>
                  </a:lnTo>
                  <a:lnTo>
                    <a:pt x="1040990" y="1797613"/>
                  </a:lnTo>
                  <a:lnTo>
                    <a:pt x="1095152" y="1808838"/>
                  </a:lnTo>
                  <a:lnTo>
                    <a:pt x="1150191" y="1818976"/>
                  </a:lnTo>
                  <a:lnTo>
                    <a:pt x="1206068" y="1828005"/>
                  </a:lnTo>
                  <a:lnTo>
                    <a:pt x="1262743" y="1835903"/>
                  </a:lnTo>
                  <a:lnTo>
                    <a:pt x="1320179" y="1842647"/>
                  </a:lnTo>
                  <a:lnTo>
                    <a:pt x="1378334" y="1848215"/>
                  </a:lnTo>
                  <a:lnTo>
                    <a:pt x="1437172" y="1852585"/>
                  </a:lnTo>
                  <a:lnTo>
                    <a:pt x="1496652" y="1855734"/>
                  </a:lnTo>
                  <a:lnTo>
                    <a:pt x="1556735" y="1857640"/>
                  </a:lnTo>
                  <a:lnTo>
                    <a:pt x="1617383" y="1858280"/>
                  </a:lnTo>
                  <a:lnTo>
                    <a:pt x="1678030" y="1857640"/>
                  </a:lnTo>
                  <a:lnTo>
                    <a:pt x="1738113" y="1855734"/>
                  </a:lnTo>
                  <a:lnTo>
                    <a:pt x="1797593" y="1852585"/>
                  </a:lnTo>
                  <a:lnTo>
                    <a:pt x="1856430" y="1848215"/>
                  </a:lnTo>
                  <a:lnTo>
                    <a:pt x="1914585" y="1842647"/>
                  </a:lnTo>
                  <a:lnTo>
                    <a:pt x="1972020" y="1835903"/>
                  </a:lnTo>
                  <a:lnTo>
                    <a:pt x="2028696" y="1828005"/>
                  </a:lnTo>
                  <a:lnTo>
                    <a:pt x="2084572" y="1818976"/>
                  </a:lnTo>
                  <a:lnTo>
                    <a:pt x="2139611" y="1808838"/>
                  </a:lnTo>
                  <a:lnTo>
                    <a:pt x="2193773" y="1797613"/>
                  </a:lnTo>
                  <a:lnTo>
                    <a:pt x="2247019" y="1785325"/>
                  </a:lnTo>
                  <a:lnTo>
                    <a:pt x="2299310" y="1771994"/>
                  </a:lnTo>
                  <a:lnTo>
                    <a:pt x="2350607" y="1757645"/>
                  </a:lnTo>
                  <a:lnTo>
                    <a:pt x="2400871" y="1742299"/>
                  </a:lnTo>
                  <a:lnTo>
                    <a:pt x="2450063" y="1725978"/>
                  </a:lnTo>
                  <a:lnTo>
                    <a:pt x="2498144" y="1708705"/>
                  </a:lnTo>
                  <a:lnTo>
                    <a:pt x="2545075" y="1690502"/>
                  </a:lnTo>
                  <a:lnTo>
                    <a:pt x="2590817" y="1671392"/>
                  </a:lnTo>
                  <a:lnTo>
                    <a:pt x="2635330" y="1651397"/>
                  </a:lnTo>
                  <a:lnTo>
                    <a:pt x="2678576" y="1630539"/>
                  </a:lnTo>
                  <a:lnTo>
                    <a:pt x="2720515" y="1608841"/>
                  </a:lnTo>
                  <a:lnTo>
                    <a:pt x="2761110" y="1586326"/>
                  </a:lnTo>
                  <a:lnTo>
                    <a:pt x="2800319" y="1563015"/>
                  </a:lnTo>
                  <a:lnTo>
                    <a:pt x="2838106" y="1538931"/>
                  </a:lnTo>
                  <a:lnTo>
                    <a:pt x="2874429" y="1514096"/>
                  </a:lnTo>
                  <a:lnTo>
                    <a:pt x="2909251" y="1488533"/>
                  </a:lnTo>
                  <a:lnTo>
                    <a:pt x="2942533" y="1462264"/>
                  </a:lnTo>
                  <a:lnTo>
                    <a:pt x="2974234" y="1435312"/>
                  </a:lnTo>
                  <a:lnTo>
                    <a:pt x="3004317" y="1407699"/>
                  </a:lnTo>
                  <a:lnTo>
                    <a:pt x="3032742" y="1379447"/>
                  </a:lnTo>
                  <a:lnTo>
                    <a:pt x="3059470" y="1350579"/>
                  </a:lnTo>
                  <a:lnTo>
                    <a:pt x="3084462" y="1321117"/>
                  </a:lnTo>
                  <a:lnTo>
                    <a:pt x="3129083" y="1260501"/>
                  </a:lnTo>
                  <a:lnTo>
                    <a:pt x="3166291" y="1197777"/>
                  </a:lnTo>
                  <a:lnTo>
                    <a:pt x="3195775" y="1133126"/>
                  </a:lnTo>
                  <a:lnTo>
                    <a:pt x="3217221" y="1066727"/>
                  </a:lnTo>
                  <a:lnTo>
                    <a:pt x="3230318" y="998758"/>
                  </a:lnTo>
                  <a:lnTo>
                    <a:pt x="3234753" y="929398"/>
                  </a:lnTo>
                  <a:lnTo>
                    <a:pt x="3233638" y="894556"/>
                  </a:lnTo>
                  <a:lnTo>
                    <a:pt x="3224833" y="825865"/>
                  </a:lnTo>
                  <a:lnTo>
                    <a:pt x="3207522" y="758648"/>
                  </a:lnTo>
                  <a:lnTo>
                    <a:pt x="3182018" y="693084"/>
                  </a:lnTo>
                  <a:lnTo>
                    <a:pt x="3148633" y="629355"/>
                  </a:lnTo>
                  <a:lnTo>
                    <a:pt x="3107680" y="567638"/>
                  </a:lnTo>
                  <a:lnTo>
                    <a:pt x="3059470" y="508115"/>
                  </a:lnTo>
                  <a:lnTo>
                    <a:pt x="3032742" y="479232"/>
                  </a:lnTo>
                  <a:lnTo>
                    <a:pt x="3004317" y="450964"/>
                  </a:lnTo>
                  <a:lnTo>
                    <a:pt x="2974234" y="423335"/>
                  </a:lnTo>
                  <a:lnTo>
                    <a:pt x="2942533" y="396366"/>
                  </a:lnTo>
                  <a:lnTo>
                    <a:pt x="2909251" y="370081"/>
                  </a:lnTo>
                  <a:lnTo>
                    <a:pt x="2874429" y="344500"/>
                  </a:lnTo>
                  <a:lnTo>
                    <a:pt x="2838106" y="319648"/>
                  </a:lnTo>
                  <a:lnTo>
                    <a:pt x="2800319" y="295546"/>
                  </a:lnTo>
                  <a:lnTo>
                    <a:pt x="2761110" y="272218"/>
                  </a:lnTo>
                  <a:lnTo>
                    <a:pt x="2720515" y="249684"/>
                  </a:lnTo>
                  <a:lnTo>
                    <a:pt x="2678576" y="227969"/>
                  </a:lnTo>
                  <a:lnTo>
                    <a:pt x="2635330" y="207093"/>
                  </a:lnTo>
                  <a:lnTo>
                    <a:pt x="2590817" y="187081"/>
                  </a:lnTo>
                  <a:lnTo>
                    <a:pt x="2545075" y="167953"/>
                  </a:lnTo>
                  <a:lnTo>
                    <a:pt x="2498144" y="149734"/>
                  </a:lnTo>
                  <a:lnTo>
                    <a:pt x="2450063" y="132444"/>
                  </a:lnTo>
                  <a:lnTo>
                    <a:pt x="2400871" y="116108"/>
                  </a:lnTo>
                  <a:lnTo>
                    <a:pt x="2350607" y="100746"/>
                  </a:lnTo>
                  <a:lnTo>
                    <a:pt x="2299310" y="86382"/>
                  </a:lnTo>
                  <a:lnTo>
                    <a:pt x="2247019" y="73038"/>
                  </a:lnTo>
                  <a:lnTo>
                    <a:pt x="2193773" y="60736"/>
                  </a:lnTo>
                  <a:lnTo>
                    <a:pt x="2139611" y="49499"/>
                  </a:lnTo>
                  <a:lnTo>
                    <a:pt x="2084572" y="39350"/>
                  </a:lnTo>
                  <a:lnTo>
                    <a:pt x="2028696" y="30311"/>
                  </a:lnTo>
                  <a:lnTo>
                    <a:pt x="1972020" y="22404"/>
                  </a:lnTo>
                  <a:lnTo>
                    <a:pt x="1914585" y="15652"/>
                  </a:lnTo>
                  <a:lnTo>
                    <a:pt x="1856430" y="10077"/>
                  </a:lnTo>
                  <a:lnTo>
                    <a:pt x="1797593" y="5702"/>
                  </a:lnTo>
                  <a:lnTo>
                    <a:pt x="1738113" y="2549"/>
                  </a:lnTo>
                  <a:lnTo>
                    <a:pt x="1678030" y="641"/>
                  </a:lnTo>
                  <a:lnTo>
                    <a:pt x="16173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0F8DC974-6A72-2908-F602-64D9F56B5765}"/>
                </a:ext>
              </a:extLst>
            </p:cNvPr>
            <p:cNvSpPr/>
            <p:nvPr/>
          </p:nvSpPr>
          <p:spPr>
            <a:xfrm>
              <a:off x="1028903" y="2834449"/>
              <a:ext cx="1830070" cy="1266825"/>
            </a:xfrm>
            <a:custGeom>
              <a:avLst/>
              <a:gdLst/>
              <a:ahLst/>
              <a:cxnLst/>
              <a:rect l="l" t="t" r="r" b="b"/>
              <a:pathLst>
                <a:path w="1830070" h="1266825">
                  <a:moveTo>
                    <a:pt x="1640039" y="61556"/>
                  </a:moveTo>
                  <a:lnTo>
                    <a:pt x="1563522" y="7404"/>
                  </a:lnTo>
                  <a:lnTo>
                    <a:pt x="1535176" y="0"/>
                  </a:lnTo>
                  <a:lnTo>
                    <a:pt x="1527848" y="469"/>
                  </a:lnTo>
                  <a:lnTo>
                    <a:pt x="10210" y="843495"/>
                  </a:lnTo>
                  <a:lnTo>
                    <a:pt x="0" y="861072"/>
                  </a:lnTo>
                  <a:lnTo>
                    <a:pt x="2552" y="870826"/>
                  </a:lnTo>
                  <a:lnTo>
                    <a:pt x="76517" y="915416"/>
                  </a:lnTo>
                  <a:lnTo>
                    <a:pt x="104863" y="922820"/>
                  </a:lnTo>
                  <a:lnTo>
                    <a:pt x="112191" y="922362"/>
                  </a:lnTo>
                  <a:lnTo>
                    <a:pt x="119418" y="920965"/>
                  </a:lnTo>
                  <a:lnTo>
                    <a:pt x="126453" y="918654"/>
                  </a:lnTo>
                  <a:lnTo>
                    <a:pt x="133210" y="915416"/>
                  </a:lnTo>
                  <a:lnTo>
                    <a:pt x="520420" y="695820"/>
                  </a:lnTo>
                  <a:lnTo>
                    <a:pt x="767867" y="834161"/>
                  </a:lnTo>
                  <a:lnTo>
                    <a:pt x="776224" y="836371"/>
                  </a:lnTo>
                  <a:lnTo>
                    <a:pt x="792949" y="836371"/>
                  </a:lnTo>
                  <a:lnTo>
                    <a:pt x="801306" y="834161"/>
                  </a:lnTo>
                  <a:lnTo>
                    <a:pt x="1225080" y="598106"/>
                  </a:lnTo>
                  <a:lnTo>
                    <a:pt x="1230490" y="592709"/>
                  </a:lnTo>
                  <a:lnTo>
                    <a:pt x="1232306" y="585762"/>
                  </a:lnTo>
                  <a:lnTo>
                    <a:pt x="1230490" y="578815"/>
                  </a:lnTo>
                  <a:lnTo>
                    <a:pt x="1225080" y="573405"/>
                  </a:lnTo>
                  <a:lnTo>
                    <a:pt x="982446" y="437794"/>
                  </a:lnTo>
                  <a:lnTo>
                    <a:pt x="1629854" y="79324"/>
                  </a:lnTo>
                  <a:lnTo>
                    <a:pt x="1637487" y="71450"/>
                  </a:lnTo>
                  <a:lnTo>
                    <a:pt x="1640039" y="61556"/>
                  </a:lnTo>
                  <a:close/>
                </a:path>
                <a:path w="1830070" h="1266825">
                  <a:moveTo>
                    <a:pt x="1829968" y="1093292"/>
                  </a:moveTo>
                  <a:lnTo>
                    <a:pt x="1809369" y="1032649"/>
                  </a:lnTo>
                  <a:lnTo>
                    <a:pt x="1752574" y="981405"/>
                  </a:lnTo>
                  <a:lnTo>
                    <a:pt x="1712925" y="960526"/>
                  </a:lnTo>
                  <a:lnTo>
                    <a:pt x="1667027" y="943444"/>
                  </a:lnTo>
                  <a:lnTo>
                    <a:pt x="1615808" y="930643"/>
                  </a:lnTo>
                  <a:lnTo>
                    <a:pt x="1560207" y="922604"/>
                  </a:lnTo>
                  <a:lnTo>
                    <a:pt x="1501165" y="919810"/>
                  </a:lnTo>
                  <a:lnTo>
                    <a:pt x="1442110" y="922604"/>
                  </a:lnTo>
                  <a:lnTo>
                    <a:pt x="1386509" y="930643"/>
                  </a:lnTo>
                  <a:lnTo>
                    <a:pt x="1335290" y="943444"/>
                  </a:lnTo>
                  <a:lnTo>
                    <a:pt x="1289392" y="960526"/>
                  </a:lnTo>
                  <a:lnTo>
                    <a:pt x="1249743" y="981405"/>
                  </a:lnTo>
                  <a:lnTo>
                    <a:pt x="1217295" y="1005611"/>
                  </a:lnTo>
                  <a:lnTo>
                    <a:pt x="1177658" y="1062037"/>
                  </a:lnTo>
                  <a:lnTo>
                    <a:pt x="1172362" y="1093292"/>
                  </a:lnTo>
                  <a:lnTo>
                    <a:pt x="1177658" y="1124381"/>
                  </a:lnTo>
                  <a:lnTo>
                    <a:pt x="1217295" y="1180579"/>
                  </a:lnTo>
                  <a:lnTo>
                    <a:pt x="1249743" y="1204709"/>
                  </a:lnTo>
                  <a:lnTo>
                    <a:pt x="1289392" y="1225550"/>
                  </a:lnTo>
                  <a:lnTo>
                    <a:pt x="1335290" y="1242606"/>
                  </a:lnTo>
                  <a:lnTo>
                    <a:pt x="1386509" y="1255395"/>
                  </a:lnTo>
                  <a:lnTo>
                    <a:pt x="1442110" y="1263421"/>
                  </a:lnTo>
                  <a:lnTo>
                    <a:pt x="1501165" y="1266215"/>
                  </a:lnTo>
                  <a:lnTo>
                    <a:pt x="1560207" y="1263421"/>
                  </a:lnTo>
                  <a:lnTo>
                    <a:pt x="1615808" y="1255395"/>
                  </a:lnTo>
                  <a:lnTo>
                    <a:pt x="1667027" y="1242606"/>
                  </a:lnTo>
                  <a:lnTo>
                    <a:pt x="1712925" y="1225550"/>
                  </a:lnTo>
                  <a:lnTo>
                    <a:pt x="1752574" y="1204709"/>
                  </a:lnTo>
                  <a:lnTo>
                    <a:pt x="1785035" y="1180579"/>
                  </a:lnTo>
                  <a:lnTo>
                    <a:pt x="1824659" y="1124381"/>
                  </a:lnTo>
                  <a:lnTo>
                    <a:pt x="1829968" y="109329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5A01B678-86A1-F626-913A-28B933999B52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FDB9CE33-5EEC-1D22-8185-328DCA514D5F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23A42491-DBBB-F191-49CF-2E9335E096F0}"/>
                </a:ext>
              </a:extLst>
            </p:cNvPr>
            <p:cNvSpPr/>
            <p:nvPr/>
          </p:nvSpPr>
          <p:spPr>
            <a:xfrm>
              <a:off x="3237572" y="2684640"/>
              <a:ext cx="119380" cy="372745"/>
            </a:xfrm>
            <a:custGeom>
              <a:avLst/>
              <a:gdLst/>
              <a:ahLst/>
              <a:cxnLst/>
              <a:rect l="l" t="t" r="r" b="b"/>
              <a:pathLst>
                <a:path w="119379" h="372744">
                  <a:moveTo>
                    <a:pt x="116484" y="0"/>
                  </a:moveTo>
                  <a:lnTo>
                    <a:pt x="73710" y="46457"/>
                  </a:lnTo>
                  <a:lnTo>
                    <a:pt x="51581" y="83926"/>
                  </a:lnTo>
                  <a:lnTo>
                    <a:pt x="30089" y="134055"/>
                  </a:lnTo>
                  <a:lnTo>
                    <a:pt x="12292" y="197772"/>
                  </a:lnTo>
                  <a:lnTo>
                    <a:pt x="1243" y="276001"/>
                  </a:lnTo>
                  <a:lnTo>
                    <a:pt x="0" y="369671"/>
                  </a:lnTo>
                  <a:lnTo>
                    <a:pt x="6794" y="372414"/>
                  </a:lnTo>
                  <a:lnTo>
                    <a:pt x="7428" y="279156"/>
                  </a:lnTo>
                  <a:lnTo>
                    <a:pt x="17928" y="201324"/>
                  </a:lnTo>
                  <a:lnTo>
                    <a:pt x="35243" y="137980"/>
                  </a:lnTo>
                  <a:lnTo>
                    <a:pt x="56326" y="88184"/>
                  </a:lnTo>
                  <a:lnTo>
                    <a:pt x="78125" y="50997"/>
                  </a:lnTo>
                  <a:lnTo>
                    <a:pt x="111679" y="10695"/>
                  </a:lnTo>
                  <a:lnTo>
                    <a:pt x="119049" y="4597"/>
                  </a:lnTo>
                  <a:lnTo>
                    <a:pt x="119049" y="2959"/>
                  </a:lnTo>
                  <a:lnTo>
                    <a:pt x="117284" y="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B031FE73-DCC4-B44C-C03D-0F9937F77A30}"/>
                </a:ext>
              </a:extLst>
            </p:cNvPr>
            <p:cNvSpPr/>
            <p:nvPr/>
          </p:nvSpPr>
          <p:spPr>
            <a:xfrm>
              <a:off x="3226219" y="2811424"/>
              <a:ext cx="254000" cy="360680"/>
            </a:xfrm>
            <a:custGeom>
              <a:avLst/>
              <a:gdLst/>
              <a:ahLst/>
              <a:cxnLst/>
              <a:rect l="l" t="t" r="r" b="b"/>
              <a:pathLst>
                <a:path w="254000" h="360680">
                  <a:moveTo>
                    <a:pt x="213321" y="0"/>
                  </a:moveTo>
                  <a:lnTo>
                    <a:pt x="210070" y="0"/>
                  </a:lnTo>
                  <a:lnTo>
                    <a:pt x="199036" y="1074"/>
                  </a:lnTo>
                  <a:lnTo>
                    <a:pt x="187310" y="4578"/>
                  </a:lnTo>
                  <a:lnTo>
                    <a:pt x="175125" y="10929"/>
                  </a:lnTo>
                  <a:lnTo>
                    <a:pt x="162712" y="20548"/>
                  </a:lnTo>
                  <a:lnTo>
                    <a:pt x="138052" y="44159"/>
                  </a:lnTo>
                  <a:lnTo>
                    <a:pt x="126361" y="52357"/>
                  </a:lnTo>
                  <a:lnTo>
                    <a:pt x="111696" y="57873"/>
                  </a:lnTo>
                  <a:lnTo>
                    <a:pt x="94337" y="60830"/>
                  </a:lnTo>
                  <a:lnTo>
                    <a:pt x="77884" y="63372"/>
                  </a:lnTo>
                  <a:lnTo>
                    <a:pt x="63452" y="68382"/>
                  </a:lnTo>
                  <a:lnTo>
                    <a:pt x="52158" y="78739"/>
                  </a:lnTo>
                  <a:lnTo>
                    <a:pt x="47048" y="95366"/>
                  </a:lnTo>
                  <a:lnTo>
                    <a:pt x="46815" y="134791"/>
                  </a:lnTo>
                  <a:lnTo>
                    <a:pt x="41376" y="149567"/>
                  </a:lnTo>
                  <a:lnTo>
                    <a:pt x="29821" y="161261"/>
                  </a:lnTo>
                  <a:lnTo>
                    <a:pt x="16449" y="174401"/>
                  </a:lnTo>
                  <a:lnTo>
                    <a:pt x="5197" y="189396"/>
                  </a:lnTo>
                  <a:lnTo>
                    <a:pt x="0" y="206654"/>
                  </a:lnTo>
                  <a:lnTo>
                    <a:pt x="3691" y="227884"/>
                  </a:lnTo>
                  <a:lnTo>
                    <a:pt x="12903" y="250505"/>
                  </a:lnTo>
                  <a:lnTo>
                    <a:pt x="22324" y="268496"/>
                  </a:lnTo>
                  <a:lnTo>
                    <a:pt x="26644" y="275831"/>
                  </a:lnTo>
                  <a:lnTo>
                    <a:pt x="79946" y="312610"/>
                  </a:lnTo>
                  <a:lnTo>
                    <a:pt x="149669" y="360362"/>
                  </a:lnTo>
                  <a:lnTo>
                    <a:pt x="165711" y="357046"/>
                  </a:lnTo>
                  <a:lnTo>
                    <a:pt x="180211" y="349867"/>
                  </a:lnTo>
                  <a:lnTo>
                    <a:pt x="192480" y="339290"/>
                  </a:lnTo>
                  <a:lnTo>
                    <a:pt x="201828" y="325780"/>
                  </a:lnTo>
                  <a:lnTo>
                    <a:pt x="208273" y="299902"/>
                  </a:lnTo>
                  <a:lnTo>
                    <a:pt x="205366" y="274385"/>
                  </a:lnTo>
                  <a:lnTo>
                    <a:pt x="200547" y="250822"/>
                  </a:lnTo>
                  <a:lnTo>
                    <a:pt x="201256" y="230809"/>
                  </a:lnTo>
                  <a:lnTo>
                    <a:pt x="212848" y="215618"/>
                  </a:lnTo>
                  <a:lnTo>
                    <a:pt x="231025" y="203157"/>
                  </a:lnTo>
                  <a:lnTo>
                    <a:pt x="247498" y="189974"/>
                  </a:lnTo>
                  <a:lnTo>
                    <a:pt x="253974" y="172618"/>
                  </a:lnTo>
                  <a:lnTo>
                    <a:pt x="245519" y="151331"/>
                  </a:lnTo>
                  <a:lnTo>
                    <a:pt x="229674" y="129938"/>
                  </a:lnTo>
                  <a:lnTo>
                    <a:pt x="215632" y="109162"/>
                  </a:lnTo>
                  <a:lnTo>
                    <a:pt x="212585" y="89725"/>
                  </a:lnTo>
                  <a:lnTo>
                    <a:pt x="219096" y="73581"/>
                  </a:lnTo>
                  <a:lnTo>
                    <a:pt x="227196" y="60626"/>
                  </a:lnTo>
                  <a:lnTo>
                    <a:pt x="235077" y="48495"/>
                  </a:lnTo>
                  <a:lnTo>
                    <a:pt x="240931" y="34823"/>
                  </a:lnTo>
                  <a:lnTo>
                    <a:pt x="241797" y="23408"/>
                  </a:lnTo>
                  <a:lnTo>
                    <a:pt x="238036" y="13071"/>
                  </a:lnTo>
                  <a:lnTo>
                    <a:pt x="230341" y="5101"/>
                  </a:lnTo>
                  <a:lnTo>
                    <a:pt x="219405" y="787"/>
                  </a:lnTo>
                  <a:lnTo>
                    <a:pt x="213321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463CA67F-1B9E-1462-3FAC-ADA42BFD38D5}"/>
                </a:ext>
              </a:extLst>
            </p:cNvPr>
            <p:cNvSpPr/>
            <p:nvPr/>
          </p:nvSpPr>
          <p:spPr>
            <a:xfrm>
              <a:off x="3299929" y="2829229"/>
              <a:ext cx="133985" cy="295275"/>
            </a:xfrm>
            <a:custGeom>
              <a:avLst/>
              <a:gdLst/>
              <a:ahLst/>
              <a:cxnLst/>
              <a:rect l="l" t="t" r="r" b="b"/>
              <a:pathLst>
                <a:path w="133985" h="295275">
                  <a:moveTo>
                    <a:pt x="130403" y="0"/>
                  </a:moveTo>
                  <a:lnTo>
                    <a:pt x="127266" y="0"/>
                  </a:lnTo>
                  <a:lnTo>
                    <a:pt x="126504" y="330"/>
                  </a:lnTo>
                  <a:lnTo>
                    <a:pt x="115910" y="10805"/>
                  </a:lnTo>
                  <a:lnTo>
                    <a:pt x="92321" y="39189"/>
                  </a:lnTo>
                  <a:lnTo>
                    <a:pt x="61823" y="86408"/>
                  </a:lnTo>
                  <a:lnTo>
                    <a:pt x="31165" y="152615"/>
                  </a:lnTo>
                  <a:lnTo>
                    <a:pt x="30607" y="153174"/>
                  </a:lnTo>
                  <a:lnTo>
                    <a:pt x="30607" y="154812"/>
                  </a:lnTo>
                  <a:lnTo>
                    <a:pt x="19448" y="187812"/>
                  </a:lnTo>
                  <a:lnTo>
                    <a:pt x="10626" y="221583"/>
                  </a:lnTo>
                  <a:lnTo>
                    <a:pt x="4142" y="255868"/>
                  </a:lnTo>
                  <a:lnTo>
                    <a:pt x="0" y="290410"/>
                  </a:lnTo>
                  <a:lnTo>
                    <a:pt x="6235" y="294805"/>
                  </a:lnTo>
                  <a:lnTo>
                    <a:pt x="10369" y="259606"/>
                  </a:lnTo>
                  <a:lnTo>
                    <a:pt x="16792" y="224874"/>
                  </a:lnTo>
                  <a:lnTo>
                    <a:pt x="36283" y="157010"/>
                  </a:lnTo>
                  <a:lnTo>
                    <a:pt x="86640" y="149685"/>
                  </a:lnTo>
                  <a:lnTo>
                    <a:pt x="101866" y="149364"/>
                  </a:lnTo>
                  <a:lnTo>
                    <a:pt x="113028" y="149529"/>
                  </a:lnTo>
                  <a:lnTo>
                    <a:pt x="131521" y="150418"/>
                  </a:lnTo>
                  <a:lnTo>
                    <a:pt x="133223" y="149313"/>
                  </a:lnTo>
                  <a:lnTo>
                    <a:pt x="133223" y="147129"/>
                  </a:lnTo>
                  <a:lnTo>
                    <a:pt x="133781" y="145478"/>
                  </a:lnTo>
                  <a:lnTo>
                    <a:pt x="132080" y="143840"/>
                  </a:lnTo>
                  <a:lnTo>
                    <a:pt x="113870" y="143057"/>
                  </a:lnTo>
                  <a:lnTo>
                    <a:pt x="103377" y="142913"/>
                  </a:lnTo>
                  <a:lnTo>
                    <a:pt x="88789" y="143205"/>
                  </a:lnTo>
                  <a:lnTo>
                    <a:pt x="72664" y="144273"/>
                  </a:lnTo>
                  <a:lnTo>
                    <a:pt x="55827" y="146401"/>
                  </a:lnTo>
                  <a:lnTo>
                    <a:pt x="39103" y="149872"/>
                  </a:lnTo>
                  <a:lnTo>
                    <a:pt x="68754" y="86857"/>
                  </a:lnTo>
                  <a:lnTo>
                    <a:pt x="98137" y="41857"/>
                  </a:lnTo>
                  <a:lnTo>
                    <a:pt x="120822" y="14771"/>
                  </a:lnTo>
                  <a:lnTo>
                    <a:pt x="132562" y="3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599F65A6-A1DE-4788-031A-EB216A071F6B}"/>
                </a:ext>
              </a:extLst>
            </p:cNvPr>
            <p:cNvSpPr/>
            <p:nvPr/>
          </p:nvSpPr>
          <p:spPr>
            <a:xfrm>
              <a:off x="1587309" y="3120745"/>
              <a:ext cx="669925" cy="474345"/>
            </a:xfrm>
            <a:custGeom>
              <a:avLst/>
              <a:gdLst/>
              <a:ahLst/>
              <a:cxnLst/>
              <a:rect l="l" t="t" r="r" b="b"/>
              <a:pathLst>
                <a:path w="669925" h="474345">
                  <a:moveTo>
                    <a:pt x="20408" y="208051"/>
                  </a:moveTo>
                  <a:lnTo>
                    <a:pt x="0" y="341452"/>
                  </a:lnTo>
                  <a:lnTo>
                    <a:pt x="171" y="347972"/>
                  </a:lnTo>
                  <a:lnTo>
                    <a:pt x="2259" y="354079"/>
                  </a:lnTo>
                  <a:lnTo>
                    <a:pt x="200672" y="468261"/>
                  </a:lnTo>
                  <a:lnTo>
                    <a:pt x="215557" y="474040"/>
                  </a:lnTo>
                  <a:lnTo>
                    <a:pt x="231013" y="474040"/>
                  </a:lnTo>
                  <a:lnTo>
                    <a:pt x="238658" y="472109"/>
                  </a:lnTo>
                  <a:lnTo>
                    <a:pt x="245478" y="468261"/>
                  </a:lnTo>
                  <a:lnTo>
                    <a:pt x="655345" y="241541"/>
                  </a:lnTo>
                  <a:lnTo>
                    <a:pt x="663539" y="233926"/>
                  </a:lnTo>
                  <a:lnTo>
                    <a:pt x="667061" y="226174"/>
                  </a:lnTo>
                  <a:lnTo>
                    <a:pt x="51015" y="226174"/>
                  </a:lnTo>
                  <a:lnTo>
                    <a:pt x="20408" y="208051"/>
                  </a:lnTo>
                  <a:close/>
                </a:path>
                <a:path w="669925" h="474345">
                  <a:moveTo>
                    <a:pt x="482993" y="0"/>
                  </a:moveTo>
                  <a:lnTo>
                    <a:pt x="51015" y="226174"/>
                  </a:lnTo>
                  <a:lnTo>
                    <a:pt x="667061" y="226174"/>
                  </a:lnTo>
                  <a:lnTo>
                    <a:pt x="667746" y="224664"/>
                  </a:lnTo>
                  <a:lnTo>
                    <a:pt x="669297" y="216843"/>
                  </a:lnTo>
                  <a:lnTo>
                    <a:pt x="669518" y="213550"/>
                  </a:lnTo>
                  <a:lnTo>
                    <a:pt x="668325" y="204762"/>
                  </a:lnTo>
                  <a:lnTo>
                    <a:pt x="631532" y="204762"/>
                  </a:lnTo>
                  <a:lnTo>
                    <a:pt x="524383" y="147662"/>
                  </a:lnTo>
                  <a:lnTo>
                    <a:pt x="483631" y="111159"/>
                  </a:lnTo>
                  <a:lnTo>
                    <a:pt x="475640" y="67525"/>
                  </a:lnTo>
                  <a:lnTo>
                    <a:pt x="482993" y="0"/>
                  </a:lnTo>
                  <a:close/>
                </a:path>
                <a:path w="669925" h="474345">
                  <a:moveTo>
                    <a:pt x="654761" y="178955"/>
                  </a:moveTo>
                  <a:lnTo>
                    <a:pt x="629831" y="199821"/>
                  </a:lnTo>
                  <a:lnTo>
                    <a:pt x="631532" y="204762"/>
                  </a:lnTo>
                  <a:lnTo>
                    <a:pt x="668325" y="204762"/>
                  </a:lnTo>
                  <a:lnTo>
                    <a:pt x="667212" y="196561"/>
                  </a:lnTo>
                  <a:lnTo>
                    <a:pt x="662139" y="185956"/>
                  </a:lnTo>
                  <a:lnTo>
                    <a:pt x="657067" y="180499"/>
                  </a:lnTo>
                  <a:lnTo>
                    <a:pt x="654761" y="178955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72AD8E1-E273-4AB9-A0FC-590399B24C3C}"/>
                </a:ext>
              </a:extLst>
            </p:cNvPr>
            <p:cNvSpPr/>
            <p:nvPr/>
          </p:nvSpPr>
          <p:spPr>
            <a:xfrm>
              <a:off x="1814626" y="3268408"/>
              <a:ext cx="442595" cy="326390"/>
            </a:xfrm>
            <a:custGeom>
              <a:avLst/>
              <a:gdLst/>
              <a:ahLst/>
              <a:cxnLst/>
              <a:rect l="l" t="t" r="r" b="b"/>
              <a:pathLst>
                <a:path w="442594" h="326389">
                  <a:moveTo>
                    <a:pt x="297065" y="0"/>
                  </a:moveTo>
                  <a:lnTo>
                    <a:pt x="148321" y="93946"/>
                  </a:lnTo>
                  <a:lnTo>
                    <a:pt x="44221" y="160299"/>
                  </a:lnTo>
                  <a:lnTo>
                    <a:pt x="0" y="272287"/>
                  </a:lnTo>
                  <a:lnTo>
                    <a:pt x="0" y="326097"/>
                  </a:lnTo>
                  <a:lnTo>
                    <a:pt x="428028" y="93878"/>
                  </a:lnTo>
                  <a:lnTo>
                    <a:pt x="442201" y="65887"/>
                  </a:lnTo>
                  <a:lnTo>
                    <a:pt x="441008" y="57099"/>
                  </a:lnTo>
                  <a:lnTo>
                    <a:pt x="404215" y="57099"/>
                  </a:lnTo>
                  <a:lnTo>
                    <a:pt x="297065" y="0"/>
                  </a:lnTo>
                  <a:close/>
                </a:path>
                <a:path w="442594" h="326389">
                  <a:moveTo>
                    <a:pt x="427443" y="31292"/>
                  </a:moveTo>
                  <a:lnTo>
                    <a:pt x="402513" y="52158"/>
                  </a:lnTo>
                  <a:lnTo>
                    <a:pt x="404215" y="57099"/>
                  </a:lnTo>
                  <a:lnTo>
                    <a:pt x="441008" y="57099"/>
                  </a:lnTo>
                  <a:lnTo>
                    <a:pt x="439895" y="48898"/>
                  </a:lnTo>
                  <a:lnTo>
                    <a:pt x="434822" y="38293"/>
                  </a:lnTo>
                  <a:lnTo>
                    <a:pt x="429749" y="32837"/>
                  </a:lnTo>
                  <a:lnTo>
                    <a:pt x="427443" y="31292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C6523EC6-217E-EBDB-45D6-6B3049FBCE41}"/>
                </a:ext>
              </a:extLst>
            </p:cNvPr>
            <p:cNvSpPr/>
            <p:nvPr/>
          </p:nvSpPr>
          <p:spPr>
            <a:xfrm>
              <a:off x="1625853" y="3085604"/>
              <a:ext cx="624205" cy="467359"/>
            </a:xfrm>
            <a:custGeom>
              <a:avLst/>
              <a:gdLst/>
              <a:ahLst/>
              <a:cxnLst/>
              <a:rect l="l" t="t" r="r" b="b"/>
              <a:pathLst>
                <a:path w="624205" h="467360">
                  <a:moveTo>
                    <a:pt x="446722" y="0"/>
                  </a:moveTo>
                  <a:lnTo>
                    <a:pt x="20408" y="222338"/>
                  </a:lnTo>
                  <a:lnTo>
                    <a:pt x="571" y="354075"/>
                  </a:lnTo>
                  <a:lnTo>
                    <a:pt x="0" y="360121"/>
                  </a:lnTo>
                  <a:lnTo>
                    <a:pt x="1701" y="366725"/>
                  </a:lnTo>
                  <a:lnTo>
                    <a:pt x="6235" y="371094"/>
                  </a:lnTo>
                  <a:lnTo>
                    <a:pt x="7378" y="372744"/>
                  </a:lnTo>
                  <a:lnTo>
                    <a:pt x="9626" y="374408"/>
                  </a:lnTo>
                  <a:lnTo>
                    <a:pt x="11912" y="375488"/>
                  </a:lnTo>
                  <a:lnTo>
                    <a:pt x="168948" y="461683"/>
                  </a:lnTo>
                  <a:lnTo>
                    <a:pt x="175742" y="465251"/>
                  </a:lnTo>
                  <a:lnTo>
                    <a:pt x="183248" y="467042"/>
                  </a:lnTo>
                  <a:lnTo>
                    <a:pt x="198272" y="467042"/>
                  </a:lnTo>
                  <a:lnTo>
                    <a:pt x="616800" y="237705"/>
                  </a:lnTo>
                  <a:lnTo>
                    <a:pt x="623592" y="226106"/>
                  </a:lnTo>
                  <a:lnTo>
                    <a:pt x="621894" y="219408"/>
                  </a:lnTo>
                  <a:lnTo>
                    <a:pt x="616800" y="214096"/>
                  </a:lnTo>
                  <a:lnTo>
                    <a:pt x="479590" y="140525"/>
                  </a:lnTo>
                  <a:lnTo>
                    <a:pt x="461112" y="127031"/>
                  </a:lnTo>
                  <a:lnTo>
                    <a:pt x="447786" y="109518"/>
                  </a:lnTo>
                  <a:lnTo>
                    <a:pt x="440303" y="89119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A7FC4F3D-A887-0994-81EB-8CA23CA62098}"/>
                </a:ext>
              </a:extLst>
            </p:cNvPr>
            <p:cNvSpPr/>
            <p:nvPr/>
          </p:nvSpPr>
          <p:spPr>
            <a:xfrm>
              <a:off x="1625853" y="3085604"/>
              <a:ext cx="454659" cy="371475"/>
            </a:xfrm>
            <a:custGeom>
              <a:avLst/>
              <a:gdLst/>
              <a:ahLst/>
              <a:cxnLst/>
              <a:rect l="l" t="t" r="r" b="b"/>
              <a:pathLst>
                <a:path w="454660" h="371475">
                  <a:moveTo>
                    <a:pt x="446722" y="0"/>
                  </a:moveTo>
                  <a:lnTo>
                    <a:pt x="20967" y="222338"/>
                  </a:lnTo>
                  <a:lnTo>
                    <a:pt x="1130" y="354075"/>
                  </a:lnTo>
                  <a:lnTo>
                    <a:pt x="0" y="360121"/>
                  </a:lnTo>
                  <a:lnTo>
                    <a:pt x="2273" y="366725"/>
                  </a:lnTo>
                  <a:lnTo>
                    <a:pt x="6235" y="371094"/>
                  </a:lnTo>
                  <a:lnTo>
                    <a:pt x="454659" y="120218"/>
                  </a:lnTo>
                  <a:lnTo>
                    <a:pt x="447003" y="108041"/>
                  </a:lnTo>
                  <a:lnTo>
                    <a:pt x="441902" y="94835"/>
                  </a:lnTo>
                  <a:lnTo>
                    <a:pt x="439354" y="81007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58C1230D-D329-B98A-4D94-B2E1FA57C0EB}"/>
                </a:ext>
              </a:extLst>
            </p:cNvPr>
            <p:cNvSpPr/>
            <p:nvPr/>
          </p:nvSpPr>
          <p:spPr>
            <a:xfrm>
              <a:off x="757910" y="1585721"/>
              <a:ext cx="658495" cy="362585"/>
            </a:xfrm>
            <a:custGeom>
              <a:avLst/>
              <a:gdLst/>
              <a:ahLst/>
              <a:cxnLst/>
              <a:rect l="l" t="t" r="r" b="b"/>
              <a:pathLst>
                <a:path w="658494" h="362585">
                  <a:moveTo>
                    <a:pt x="282905" y="31661"/>
                  </a:moveTo>
                  <a:lnTo>
                    <a:pt x="277761" y="26530"/>
                  </a:lnTo>
                  <a:lnTo>
                    <a:pt x="266382" y="26530"/>
                  </a:lnTo>
                  <a:lnTo>
                    <a:pt x="262026" y="27736"/>
                  </a:lnTo>
                  <a:lnTo>
                    <a:pt x="220522" y="51130"/>
                  </a:lnTo>
                  <a:lnTo>
                    <a:pt x="220522" y="11798"/>
                  </a:lnTo>
                  <a:lnTo>
                    <a:pt x="214274" y="5537"/>
                  </a:lnTo>
                  <a:lnTo>
                    <a:pt x="200774" y="5537"/>
                  </a:lnTo>
                  <a:lnTo>
                    <a:pt x="169506" y="28625"/>
                  </a:lnTo>
                  <a:lnTo>
                    <a:pt x="167119" y="16408"/>
                  </a:lnTo>
                  <a:lnTo>
                    <a:pt x="161417" y="7429"/>
                  </a:lnTo>
                  <a:lnTo>
                    <a:pt x="152882" y="1892"/>
                  </a:lnTo>
                  <a:lnTo>
                    <a:pt x="142024" y="0"/>
                  </a:lnTo>
                  <a:lnTo>
                    <a:pt x="135953" y="482"/>
                  </a:lnTo>
                  <a:lnTo>
                    <a:pt x="92532" y="25146"/>
                  </a:lnTo>
                  <a:lnTo>
                    <a:pt x="63804" y="68935"/>
                  </a:lnTo>
                  <a:lnTo>
                    <a:pt x="59537" y="91757"/>
                  </a:lnTo>
                  <a:lnTo>
                    <a:pt x="59537" y="141173"/>
                  </a:lnTo>
                  <a:lnTo>
                    <a:pt x="26085" y="159283"/>
                  </a:lnTo>
                  <a:lnTo>
                    <a:pt x="16040" y="166852"/>
                  </a:lnTo>
                  <a:lnTo>
                    <a:pt x="8153" y="176174"/>
                  </a:lnTo>
                  <a:lnTo>
                    <a:pt x="2717" y="186931"/>
                  </a:lnTo>
                  <a:lnTo>
                    <a:pt x="0" y="198805"/>
                  </a:lnTo>
                  <a:lnTo>
                    <a:pt x="0" y="208127"/>
                  </a:lnTo>
                  <a:lnTo>
                    <a:pt x="5511" y="213410"/>
                  </a:lnTo>
                  <a:lnTo>
                    <a:pt x="17246" y="213410"/>
                  </a:lnTo>
                  <a:lnTo>
                    <a:pt x="21551" y="212242"/>
                  </a:lnTo>
                  <a:lnTo>
                    <a:pt x="158178" y="135674"/>
                  </a:lnTo>
                  <a:lnTo>
                    <a:pt x="256806" y="80772"/>
                  </a:lnTo>
                  <a:lnTo>
                    <a:pt x="266865" y="73215"/>
                  </a:lnTo>
                  <a:lnTo>
                    <a:pt x="274739" y="63893"/>
                  </a:lnTo>
                  <a:lnTo>
                    <a:pt x="280174" y="53136"/>
                  </a:lnTo>
                  <a:lnTo>
                    <a:pt x="282905" y="41249"/>
                  </a:lnTo>
                  <a:lnTo>
                    <a:pt x="282905" y="31661"/>
                  </a:lnTo>
                  <a:close/>
                </a:path>
                <a:path w="658494" h="362585">
                  <a:moveTo>
                    <a:pt x="658190" y="107670"/>
                  </a:moveTo>
                  <a:lnTo>
                    <a:pt x="656844" y="98755"/>
                  </a:lnTo>
                  <a:lnTo>
                    <a:pt x="653072" y="92214"/>
                  </a:lnTo>
                  <a:lnTo>
                    <a:pt x="647217" y="88188"/>
                  </a:lnTo>
                  <a:lnTo>
                    <a:pt x="639648" y="86804"/>
                  </a:lnTo>
                  <a:lnTo>
                    <a:pt x="633958" y="86804"/>
                  </a:lnTo>
                  <a:lnTo>
                    <a:pt x="627303" y="88760"/>
                  </a:lnTo>
                  <a:lnTo>
                    <a:pt x="566343" y="123050"/>
                  </a:lnTo>
                  <a:lnTo>
                    <a:pt x="566343" y="81876"/>
                  </a:lnTo>
                  <a:lnTo>
                    <a:pt x="564680" y="71081"/>
                  </a:lnTo>
                  <a:lnTo>
                    <a:pt x="560044" y="63144"/>
                  </a:lnTo>
                  <a:lnTo>
                    <a:pt x="552869" y="58254"/>
                  </a:lnTo>
                  <a:lnTo>
                    <a:pt x="543648" y="56578"/>
                  </a:lnTo>
                  <a:lnTo>
                    <a:pt x="537095" y="56578"/>
                  </a:lnTo>
                  <a:lnTo>
                    <a:pt x="497459" y="82613"/>
                  </a:lnTo>
                  <a:lnTo>
                    <a:pt x="491515" y="90119"/>
                  </a:lnTo>
                  <a:lnTo>
                    <a:pt x="488010" y="72174"/>
                  </a:lnTo>
                  <a:lnTo>
                    <a:pt x="479679" y="59042"/>
                  </a:lnTo>
                  <a:lnTo>
                    <a:pt x="467258" y="50990"/>
                  </a:lnTo>
                  <a:lnTo>
                    <a:pt x="451434" y="48234"/>
                  </a:lnTo>
                  <a:lnTo>
                    <a:pt x="442391" y="48958"/>
                  </a:lnTo>
                  <a:lnTo>
                    <a:pt x="377596" y="85077"/>
                  </a:lnTo>
                  <a:lnTo>
                    <a:pt x="352196" y="115849"/>
                  </a:lnTo>
                  <a:lnTo>
                    <a:pt x="328815" y="182892"/>
                  </a:lnTo>
                  <a:lnTo>
                    <a:pt x="328815" y="255346"/>
                  </a:lnTo>
                  <a:lnTo>
                    <a:pt x="279488" y="282803"/>
                  </a:lnTo>
                  <a:lnTo>
                    <a:pt x="264464" y="293903"/>
                  </a:lnTo>
                  <a:lnTo>
                    <a:pt x="252425" y="308610"/>
                  </a:lnTo>
                  <a:lnTo>
                    <a:pt x="244424" y="324967"/>
                  </a:lnTo>
                  <a:lnTo>
                    <a:pt x="241515" y="340995"/>
                  </a:lnTo>
                  <a:lnTo>
                    <a:pt x="242874" y="350050"/>
                  </a:lnTo>
                  <a:lnTo>
                    <a:pt x="246722" y="356717"/>
                  </a:lnTo>
                  <a:lnTo>
                    <a:pt x="252691" y="360845"/>
                  </a:lnTo>
                  <a:lnTo>
                    <a:pt x="260413" y="362254"/>
                  </a:lnTo>
                  <a:lnTo>
                    <a:pt x="266026" y="362254"/>
                  </a:lnTo>
                  <a:lnTo>
                    <a:pt x="272529" y="360362"/>
                  </a:lnTo>
                  <a:lnTo>
                    <a:pt x="345249" y="319582"/>
                  </a:lnTo>
                  <a:lnTo>
                    <a:pt x="474497" y="247662"/>
                  </a:lnTo>
                  <a:lnTo>
                    <a:pt x="619645" y="165874"/>
                  </a:lnTo>
                  <a:lnTo>
                    <a:pt x="634746" y="154774"/>
                  </a:lnTo>
                  <a:lnTo>
                    <a:pt x="646988" y="140068"/>
                  </a:lnTo>
                  <a:lnTo>
                    <a:pt x="655193" y="123723"/>
                  </a:lnTo>
                  <a:lnTo>
                    <a:pt x="658190" y="10767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2A87D31-0CC4-879E-5D2D-B0B79A3F15AB}"/>
                </a:ext>
              </a:extLst>
            </p:cNvPr>
            <p:cNvSpPr/>
            <p:nvPr/>
          </p:nvSpPr>
          <p:spPr>
            <a:xfrm>
              <a:off x="1000554" y="1461477"/>
              <a:ext cx="1668145" cy="2205355"/>
            </a:xfrm>
            <a:custGeom>
              <a:avLst/>
              <a:gdLst/>
              <a:ahLst/>
              <a:cxnLst/>
              <a:rect l="l" t="t" r="r" b="b"/>
              <a:pathLst>
                <a:path w="1668145" h="2205354">
                  <a:moveTo>
                    <a:pt x="1596354" y="0"/>
                  </a:moveTo>
                  <a:lnTo>
                    <a:pt x="1590309" y="0"/>
                  </a:lnTo>
                  <a:lnTo>
                    <a:pt x="1584171" y="820"/>
                  </a:lnTo>
                  <a:lnTo>
                    <a:pt x="1578269" y="2451"/>
                  </a:lnTo>
                  <a:lnTo>
                    <a:pt x="1576555" y="2997"/>
                  </a:lnTo>
                  <a:lnTo>
                    <a:pt x="1574853" y="4102"/>
                  </a:lnTo>
                  <a:lnTo>
                    <a:pt x="1573735" y="4648"/>
                  </a:lnTo>
                  <a:lnTo>
                    <a:pt x="19272" y="880262"/>
                  </a:lnTo>
                  <a:lnTo>
                    <a:pt x="15312" y="882446"/>
                  </a:lnTo>
                  <a:lnTo>
                    <a:pt x="11913" y="885202"/>
                  </a:lnTo>
                  <a:lnTo>
                    <a:pt x="0" y="913193"/>
                  </a:lnTo>
                  <a:lnTo>
                    <a:pt x="0" y="2150579"/>
                  </a:lnTo>
                  <a:lnTo>
                    <a:pt x="17940" y="2185795"/>
                  </a:lnTo>
                  <a:lnTo>
                    <a:pt x="59515" y="2203964"/>
                  </a:lnTo>
                  <a:lnTo>
                    <a:pt x="71293" y="2204948"/>
                  </a:lnTo>
                  <a:lnTo>
                    <a:pt x="77123" y="2204948"/>
                  </a:lnTo>
                  <a:lnTo>
                    <a:pt x="82800" y="2204135"/>
                  </a:lnTo>
                  <a:lnTo>
                    <a:pt x="87881" y="2202192"/>
                  </a:lnTo>
                  <a:lnTo>
                    <a:pt x="76528" y="2126983"/>
                  </a:lnTo>
                  <a:lnTo>
                    <a:pt x="1576555" y="1281023"/>
                  </a:lnTo>
                  <a:lnTo>
                    <a:pt x="1585343" y="1274598"/>
                  </a:lnTo>
                  <a:lnTo>
                    <a:pt x="1591947" y="1266324"/>
                  </a:lnTo>
                  <a:lnTo>
                    <a:pt x="1596104" y="1256615"/>
                  </a:lnTo>
                  <a:lnTo>
                    <a:pt x="1597548" y="1245882"/>
                  </a:lnTo>
                  <a:lnTo>
                    <a:pt x="1597548" y="99072"/>
                  </a:lnTo>
                  <a:lnTo>
                    <a:pt x="1618577" y="87934"/>
                  </a:lnTo>
                  <a:lnTo>
                    <a:pt x="1641625" y="75463"/>
                  </a:lnTo>
                  <a:lnTo>
                    <a:pt x="1660207" y="64639"/>
                  </a:lnTo>
                  <a:lnTo>
                    <a:pt x="1667842" y="58445"/>
                  </a:lnTo>
                  <a:lnTo>
                    <a:pt x="1667425" y="52020"/>
                  </a:lnTo>
                  <a:lnTo>
                    <a:pt x="1636092" y="12877"/>
                  </a:lnTo>
                  <a:lnTo>
                    <a:pt x="1606933" y="820"/>
                  </a:lnTo>
                  <a:lnTo>
                    <a:pt x="1596354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5D55365C-179B-B077-AA96-E55E4EABE89D}"/>
                </a:ext>
              </a:extLst>
            </p:cNvPr>
            <p:cNvSpPr/>
            <p:nvPr/>
          </p:nvSpPr>
          <p:spPr>
            <a:xfrm>
              <a:off x="1009629" y="1461477"/>
              <a:ext cx="1659255" cy="966469"/>
            </a:xfrm>
            <a:custGeom>
              <a:avLst/>
              <a:gdLst/>
              <a:ahLst/>
              <a:cxnLst/>
              <a:rect l="l" t="t" r="r" b="b"/>
              <a:pathLst>
                <a:path w="1659255" h="966469">
                  <a:moveTo>
                    <a:pt x="1587279" y="0"/>
                  </a:moveTo>
                  <a:lnTo>
                    <a:pt x="1581233" y="0"/>
                  </a:lnTo>
                  <a:lnTo>
                    <a:pt x="1575095" y="820"/>
                  </a:lnTo>
                  <a:lnTo>
                    <a:pt x="1569194" y="2451"/>
                  </a:lnTo>
                  <a:lnTo>
                    <a:pt x="1567479" y="2997"/>
                  </a:lnTo>
                  <a:lnTo>
                    <a:pt x="1565777" y="4102"/>
                  </a:lnTo>
                  <a:lnTo>
                    <a:pt x="1564660" y="4648"/>
                  </a:lnTo>
                  <a:lnTo>
                    <a:pt x="10196" y="880262"/>
                  </a:lnTo>
                  <a:lnTo>
                    <a:pt x="6236" y="882446"/>
                  </a:lnTo>
                  <a:lnTo>
                    <a:pt x="2838" y="885202"/>
                  </a:lnTo>
                  <a:lnTo>
                    <a:pt x="0" y="888492"/>
                  </a:lnTo>
                  <a:lnTo>
                    <a:pt x="134362" y="965911"/>
                  </a:lnTo>
                  <a:lnTo>
                    <a:pt x="1588472" y="189636"/>
                  </a:lnTo>
                  <a:lnTo>
                    <a:pt x="1588472" y="99072"/>
                  </a:lnTo>
                  <a:lnTo>
                    <a:pt x="1609502" y="87934"/>
                  </a:lnTo>
                  <a:lnTo>
                    <a:pt x="1632549" y="75463"/>
                  </a:lnTo>
                  <a:lnTo>
                    <a:pt x="1651132" y="64639"/>
                  </a:lnTo>
                  <a:lnTo>
                    <a:pt x="1658767" y="58445"/>
                  </a:lnTo>
                  <a:lnTo>
                    <a:pt x="1658349" y="52020"/>
                  </a:lnTo>
                  <a:lnTo>
                    <a:pt x="1627017" y="12877"/>
                  </a:lnTo>
                  <a:lnTo>
                    <a:pt x="1597858" y="820"/>
                  </a:lnTo>
                  <a:lnTo>
                    <a:pt x="1587279" y="0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D1705E51-E59E-1A3D-EB21-66AEEA8EDD42}"/>
                </a:ext>
              </a:extLst>
            </p:cNvPr>
            <p:cNvSpPr/>
            <p:nvPr/>
          </p:nvSpPr>
          <p:spPr>
            <a:xfrm>
              <a:off x="1070862" y="1505648"/>
              <a:ext cx="1597660" cy="2159635"/>
            </a:xfrm>
            <a:custGeom>
              <a:avLst/>
              <a:gdLst/>
              <a:ahLst/>
              <a:cxnLst/>
              <a:rect l="l" t="t" r="r" b="b"/>
              <a:pathLst>
                <a:path w="1597660" h="2159635">
                  <a:moveTo>
                    <a:pt x="1590168" y="0"/>
                  </a:moveTo>
                  <a:lnTo>
                    <a:pt x="1579208" y="0"/>
                  </a:lnTo>
                  <a:lnTo>
                    <a:pt x="1576388" y="698"/>
                  </a:lnTo>
                  <a:lnTo>
                    <a:pt x="19833" y="877811"/>
                  </a:lnTo>
                  <a:lnTo>
                    <a:pt x="0" y="911301"/>
                  </a:lnTo>
                  <a:lnTo>
                    <a:pt x="0" y="2154377"/>
                  </a:lnTo>
                  <a:lnTo>
                    <a:pt x="5506" y="2159025"/>
                  </a:lnTo>
                  <a:lnTo>
                    <a:pt x="13595" y="2159025"/>
                  </a:lnTo>
                  <a:lnTo>
                    <a:pt x="1576553" y="1278572"/>
                  </a:lnTo>
                  <a:lnTo>
                    <a:pt x="1597534" y="1243431"/>
                  </a:lnTo>
                  <a:lnTo>
                    <a:pt x="1597534" y="6286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C269DCA9-5C83-E716-AD9E-ECD71D928AAC}"/>
                </a:ext>
              </a:extLst>
            </p:cNvPr>
            <p:cNvSpPr/>
            <p:nvPr/>
          </p:nvSpPr>
          <p:spPr>
            <a:xfrm>
              <a:off x="1126980" y="1587449"/>
              <a:ext cx="1485900" cy="1925320"/>
            </a:xfrm>
            <a:custGeom>
              <a:avLst/>
              <a:gdLst/>
              <a:ahLst/>
              <a:cxnLst/>
              <a:rect l="l" t="t" r="r" b="b"/>
              <a:pathLst>
                <a:path w="1485900" h="1925320">
                  <a:moveTo>
                    <a:pt x="1478869" y="0"/>
                  </a:moveTo>
                  <a:lnTo>
                    <a:pt x="1468772" y="0"/>
                  </a:lnTo>
                  <a:lnTo>
                    <a:pt x="1466169" y="673"/>
                  </a:lnTo>
                  <a:lnTo>
                    <a:pt x="18133" y="816876"/>
                  </a:lnTo>
                  <a:lnTo>
                    <a:pt x="0" y="847623"/>
                  </a:lnTo>
                  <a:lnTo>
                    <a:pt x="0" y="1920570"/>
                  </a:lnTo>
                  <a:lnTo>
                    <a:pt x="5284" y="1924926"/>
                  </a:lnTo>
                  <a:lnTo>
                    <a:pt x="12865" y="1924926"/>
                  </a:lnTo>
                  <a:lnTo>
                    <a:pt x="1466004" y="1106182"/>
                  </a:lnTo>
                  <a:lnTo>
                    <a:pt x="1485854" y="1073238"/>
                  </a:lnTo>
                  <a:lnTo>
                    <a:pt x="1485854" y="6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8338A8D0-7324-A0D6-A2C0-1E76F2EC0496}"/>
                </a:ext>
              </a:extLst>
            </p:cNvPr>
            <p:cNvSpPr/>
            <p:nvPr/>
          </p:nvSpPr>
          <p:spPr>
            <a:xfrm>
              <a:off x="2498318" y="1578660"/>
              <a:ext cx="394335" cy="546100"/>
            </a:xfrm>
            <a:custGeom>
              <a:avLst/>
              <a:gdLst/>
              <a:ahLst/>
              <a:cxnLst/>
              <a:rect l="l" t="t" r="r" b="b"/>
              <a:pathLst>
                <a:path w="394335" h="546100">
                  <a:moveTo>
                    <a:pt x="394004" y="6032"/>
                  </a:moveTo>
                  <a:lnTo>
                    <a:pt x="383806" y="0"/>
                  </a:lnTo>
                  <a:lnTo>
                    <a:pt x="95834" y="162890"/>
                  </a:lnTo>
                  <a:lnTo>
                    <a:pt x="88442" y="144373"/>
                  </a:lnTo>
                  <a:lnTo>
                    <a:pt x="0" y="193243"/>
                  </a:lnTo>
                  <a:lnTo>
                    <a:pt x="0" y="536346"/>
                  </a:lnTo>
                  <a:lnTo>
                    <a:pt x="1143" y="545680"/>
                  </a:lnTo>
                  <a:lnTo>
                    <a:pt x="45351" y="532511"/>
                  </a:lnTo>
                  <a:lnTo>
                    <a:pt x="394004" y="345313"/>
                  </a:lnTo>
                  <a:lnTo>
                    <a:pt x="394004" y="6032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0182F0B1-D230-EDAC-DA65-E7BE938EA55A}"/>
                </a:ext>
              </a:extLst>
            </p:cNvPr>
            <p:cNvSpPr/>
            <p:nvPr/>
          </p:nvSpPr>
          <p:spPr>
            <a:xfrm>
              <a:off x="2498318" y="1584693"/>
              <a:ext cx="394335" cy="539750"/>
            </a:xfrm>
            <a:custGeom>
              <a:avLst/>
              <a:gdLst/>
              <a:ahLst/>
              <a:cxnLst/>
              <a:rect l="l" t="t" r="r" b="b"/>
              <a:pathLst>
                <a:path w="394335" h="539750">
                  <a:moveTo>
                    <a:pt x="394004" y="0"/>
                  </a:moveTo>
                  <a:lnTo>
                    <a:pt x="99199" y="165252"/>
                  </a:lnTo>
                  <a:lnTo>
                    <a:pt x="88442" y="138341"/>
                  </a:lnTo>
                  <a:lnTo>
                    <a:pt x="0" y="187210"/>
                  </a:lnTo>
                  <a:lnTo>
                    <a:pt x="0" y="530313"/>
                  </a:lnTo>
                  <a:lnTo>
                    <a:pt x="1143" y="539648"/>
                  </a:lnTo>
                  <a:lnTo>
                    <a:pt x="45351" y="526478"/>
                  </a:lnTo>
                  <a:lnTo>
                    <a:pt x="394004" y="339280"/>
                  </a:lnTo>
                  <a:lnTo>
                    <a:pt x="394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FCBDB006-9017-3834-B7E9-9E11F412ED39}"/>
                </a:ext>
              </a:extLst>
            </p:cNvPr>
            <p:cNvSpPr/>
            <p:nvPr/>
          </p:nvSpPr>
          <p:spPr>
            <a:xfrm>
              <a:off x="2602064" y="1538579"/>
              <a:ext cx="313690" cy="434975"/>
            </a:xfrm>
            <a:custGeom>
              <a:avLst/>
              <a:gdLst/>
              <a:ahLst/>
              <a:cxnLst/>
              <a:rect l="l" t="t" r="r" b="b"/>
              <a:pathLst>
                <a:path w="313689" h="434975">
                  <a:moveTo>
                    <a:pt x="303288" y="0"/>
                  </a:moveTo>
                  <a:lnTo>
                    <a:pt x="300024" y="0"/>
                  </a:lnTo>
                  <a:lnTo>
                    <a:pt x="298475" y="558"/>
                  </a:lnTo>
                  <a:lnTo>
                    <a:pt x="297052" y="1650"/>
                  </a:lnTo>
                  <a:lnTo>
                    <a:pt x="7366" y="164693"/>
                  </a:lnTo>
                  <a:lnTo>
                    <a:pt x="5676" y="165798"/>
                  </a:lnTo>
                  <a:lnTo>
                    <a:pt x="4533" y="166903"/>
                  </a:lnTo>
                  <a:lnTo>
                    <a:pt x="3390" y="168541"/>
                  </a:lnTo>
                  <a:lnTo>
                    <a:pt x="1130" y="171297"/>
                  </a:lnTo>
                  <a:lnTo>
                    <a:pt x="0" y="174586"/>
                  </a:lnTo>
                  <a:lnTo>
                    <a:pt x="0" y="428205"/>
                  </a:lnTo>
                  <a:lnTo>
                    <a:pt x="2273" y="431507"/>
                  </a:lnTo>
                  <a:lnTo>
                    <a:pt x="5092" y="433146"/>
                  </a:lnTo>
                  <a:lnTo>
                    <a:pt x="7086" y="433971"/>
                  </a:lnTo>
                  <a:lnTo>
                    <a:pt x="9067" y="434378"/>
                  </a:lnTo>
                  <a:lnTo>
                    <a:pt x="13030" y="434378"/>
                  </a:lnTo>
                  <a:lnTo>
                    <a:pt x="15024" y="433971"/>
                  </a:lnTo>
                  <a:lnTo>
                    <a:pt x="16334" y="433425"/>
                  </a:lnTo>
                  <a:lnTo>
                    <a:pt x="13246" y="433425"/>
                  </a:lnTo>
                  <a:lnTo>
                    <a:pt x="11365" y="431507"/>
                  </a:lnTo>
                  <a:lnTo>
                    <a:pt x="11328" y="176225"/>
                  </a:lnTo>
                  <a:lnTo>
                    <a:pt x="14173" y="171830"/>
                  </a:lnTo>
                  <a:lnTo>
                    <a:pt x="18707" y="169087"/>
                  </a:lnTo>
                  <a:lnTo>
                    <a:pt x="307822" y="6045"/>
                  </a:lnTo>
                  <a:lnTo>
                    <a:pt x="308457" y="5600"/>
                  </a:lnTo>
                  <a:lnTo>
                    <a:pt x="309168" y="5384"/>
                  </a:lnTo>
                  <a:lnTo>
                    <a:pt x="312671" y="5384"/>
                  </a:lnTo>
                  <a:lnTo>
                    <a:pt x="312369" y="4940"/>
                  </a:lnTo>
                  <a:lnTo>
                    <a:pt x="306692" y="1650"/>
                  </a:lnTo>
                  <a:lnTo>
                    <a:pt x="304990" y="558"/>
                  </a:lnTo>
                  <a:lnTo>
                    <a:pt x="303288" y="0"/>
                  </a:lnTo>
                  <a:close/>
                </a:path>
                <a:path w="313689" h="434975">
                  <a:moveTo>
                    <a:pt x="17005" y="433146"/>
                  </a:moveTo>
                  <a:lnTo>
                    <a:pt x="16497" y="433349"/>
                  </a:lnTo>
                  <a:lnTo>
                    <a:pt x="16001" y="433425"/>
                  </a:lnTo>
                  <a:lnTo>
                    <a:pt x="16334" y="433425"/>
                  </a:lnTo>
                  <a:lnTo>
                    <a:pt x="17005" y="433146"/>
                  </a:lnTo>
                  <a:close/>
                </a:path>
                <a:path w="313689" h="434975">
                  <a:moveTo>
                    <a:pt x="312671" y="5384"/>
                  </a:moveTo>
                  <a:lnTo>
                    <a:pt x="311721" y="5384"/>
                  </a:lnTo>
                  <a:lnTo>
                    <a:pt x="313499" y="6794"/>
                  </a:lnTo>
                  <a:lnTo>
                    <a:pt x="313499" y="6603"/>
                  </a:lnTo>
                  <a:lnTo>
                    <a:pt x="312671" y="53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A6BF0DA2-913E-26B7-5CFB-F178EE33D051}"/>
                </a:ext>
              </a:extLst>
            </p:cNvPr>
            <p:cNvSpPr/>
            <p:nvPr/>
          </p:nvSpPr>
          <p:spPr>
            <a:xfrm>
              <a:off x="2605455" y="1538579"/>
              <a:ext cx="310515" cy="175260"/>
            </a:xfrm>
            <a:custGeom>
              <a:avLst/>
              <a:gdLst/>
              <a:ahLst/>
              <a:cxnLst/>
              <a:rect l="l" t="t" r="r" b="b"/>
              <a:pathLst>
                <a:path w="310514" h="175260">
                  <a:moveTo>
                    <a:pt x="299897" y="0"/>
                  </a:moveTo>
                  <a:lnTo>
                    <a:pt x="296633" y="0"/>
                  </a:lnTo>
                  <a:lnTo>
                    <a:pt x="295084" y="558"/>
                  </a:lnTo>
                  <a:lnTo>
                    <a:pt x="293662" y="1650"/>
                  </a:lnTo>
                  <a:lnTo>
                    <a:pt x="3975" y="164693"/>
                  </a:lnTo>
                  <a:lnTo>
                    <a:pt x="2286" y="165252"/>
                  </a:lnTo>
                  <a:lnTo>
                    <a:pt x="1143" y="166903"/>
                  </a:lnTo>
                  <a:lnTo>
                    <a:pt x="0" y="167995"/>
                  </a:lnTo>
                  <a:lnTo>
                    <a:pt x="9639" y="175132"/>
                  </a:lnTo>
                  <a:lnTo>
                    <a:pt x="10782" y="172377"/>
                  </a:lnTo>
                  <a:lnTo>
                    <a:pt x="12484" y="170192"/>
                  </a:lnTo>
                  <a:lnTo>
                    <a:pt x="15316" y="169087"/>
                  </a:lnTo>
                  <a:lnTo>
                    <a:pt x="304431" y="6045"/>
                  </a:lnTo>
                  <a:lnTo>
                    <a:pt x="305066" y="5600"/>
                  </a:lnTo>
                  <a:lnTo>
                    <a:pt x="305777" y="5384"/>
                  </a:lnTo>
                  <a:lnTo>
                    <a:pt x="309280" y="5384"/>
                  </a:lnTo>
                  <a:lnTo>
                    <a:pt x="308978" y="4940"/>
                  </a:lnTo>
                  <a:lnTo>
                    <a:pt x="303301" y="1650"/>
                  </a:lnTo>
                  <a:lnTo>
                    <a:pt x="301599" y="558"/>
                  </a:lnTo>
                  <a:lnTo>
                    <a:pt x="299897" y="0"/>
                  </a:lnTo>
                  <a:close/>
                </a:path>
                <a:path w="310514" h="175260">
                  <a:moveTo>
                    <a:pt x="309280" y="5384"/>
                  </a:moveTo>
                  <a:lnTo>
                    <a:pt x="308330" y="5384"/>
                  </a:lnTo>
                  <a:lnTo>
                    <a:pt x="310108" y="6794"/>
                  </a:lnTo>
                  <a:lnTo>
                    <a:pt x="310108" y="6603"/>
                  </a:lnTo>
                  <a:lnTo>
                    <a:pt x="309280" y="538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D76AD19E-F702-37F7-2A07-E03280F0C6F2}"/>
                </a:ext>
              </a:extLst>
            </p:cNvPr>
            <p:cNvSpPr/>
            <p:nvPr/>
          </p:nvSpPr>
          <p:spPr>
            <a:xfrm>
              <a:off x="2612834" y="1544281"/>
              <a:ext cx="302895" cy="428625"/>
            </a:xfrm>
            <a:custGeom>
              <a:avLst/>
              <a:gdLst/>
              <a:ahLst/>
              <a:cxnLst/>
              <a:rect l="l" t="t" r="r" b="b"/>
              <a:pathLst>
                <a:path w="302894" h="428625">
                  <a:moveTo>
                    <a:pt x="300621" y="0"/>
                  </a:moveTo>
                  <a:lnTo>
                    <a:pt x="298615" y="0"/>
                  </a:lnTo>
                  <a:lnTo>
                    <a:pt x="297052" y="342"/>
                  </a:lnTo>
                  <a:lnTo>
                    <a:pt x="2844" y="166128"/>
                  </a:lnTo>
                  <a:lnTo>
                    <a:pt x="0" y="171069"/>
                  </a:lnTo>
                  <a:lnTo>
                    <a:pt x="0" y="426008"/>
                  </a:lnTo>
                  <a:lnTo>
                    <a:pt x="2362" y="428002"/>
                  </a:lnTo>
                  <a:lnTo>
                    <a:pt x="5778" y="428002"/>
                  </a:lnTo>
                  <a:lnTo>
                    <a:pt x="7378" y="427443"/>
                  </a:lnTo>
                  <a:lnTo>
                    <a:pt x="293662" y="266052"/>
                  </a:lnTo>
                  <a:lnTo>
                    <a:pt x="298754" y="262750"/>
                  </a:lnTo>
                  <a:lnTo>
                    <a:pt x="302729" y="256717"/>
                  </a:lnTo>
                  <a:lnTo>
                    <a:pt x="302729" y="1473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8621639D-F079-35D2-B959-5F2088D2E97C}"/>
                </a:ext>
              </a:extLst>
            </p:cNvPr>
            <p:cNvSpPr/>
            <p:nvPr/>
          </p:nvSpPr>
          <p:spPr>
            <a:xfrm>
              <a:off x="2490952" y="1626971"/>
              <a:ext cx="469265" cy="513080"/>
            </a:xfrm>
            <a:custGeom>
              <a:avLst/>
              <a:gdLst/>
              <a:ahLst/>
              <a:cxnLst/>
              <a:rect l="l" t="t" r="r" b="b"/>
              <a:pathLst>
                <a:path w="469264" h="513080">
                  <a:moveTo>
                    <a:pt x="95808" y="96062"/>
                  </a:moveTo>
                  <a:lnTo>
                    <a:pt x="87871" y="90589"/>
                  </a:lnTo>
                  <a:lnTo>
                    <a:pt x="0" y="139992"/>
                  </a:lnTo>
                  <a:lnTo>
                    <a:pt x="7366" y="144932"/>
                  </a:lnTo>
                  <a:lnTo>
                    <a:pt x="95808" y="96062"/>
                  </a:lnTo>
                  <a:close/>
                </a:path>
                <a:path w="469264" h="513080">
                  <a:moveTo>
                    <a:pt x="468833" y="4394"/>
                  </a:moveTo>
                  <a:lnTo>
                    <a:pt x="459181" y="0"/>
                  </a:lnTo>
                  <a:lnTo>
                    <a:pt x="77660" y="214096"/>
                  </a:lnTo>
                  <a:lnTo>
                    <a:pt x="86741" y="218490"/>
                  </a:lnTo>
                  <a:lnTo>
                    <a:pt x="47015" y="376072"/>
                  </a:lnTo>
                  <a:lnTo>
                    <a:pt x="26225" y="458050"/>
                  </a:lnTo>
                  <a:lnTo>
                    <a:pt x="17538" y="490931"/>
                  </a:lnTo>
                  <a:lnTo>
                    <a:pt x="14173" y="501218"/>
                  </a:lnTo>
                  <a:lnTo>
                    <a:pt x="10210" y="512191"/>
                  </a:lnTo>
                  <a:lnTo>
                    <a:pt x="9626" y="512191"/>
                  </a:lnTo>
                  <a:lnTo>
                    <a:pt x="10883" y="512394"/>
                  </a:lnTo>
                  <a:lnTo>
                    <a:pt x="12192" y="512521"/>
                  </a:lnTo>
                  <a:lnTo>
                    <a:pt x="15786" y="512521"/>
                  </a:lnTo>
                  <a:lnTo>
                    <a:pt x="18046" y="512140"/>
                  </a:lnTo>
                  <a:lnTo>
                    <a:pt x="19850" y="511086"/>
                  </a:lnTo>
                  <a:lnTo>
                    <a:pt x="401370" y="297002"/>
                  </a:lnTo>
                  <a:lnTo>
                    <a:pt x="468833" y="4394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5BF30FA6-F80C-736C-7F52-19618CD5CB69}"/>
                </a:ext>
              </a:extLst>
            </p:cNvPr>
            <p:cNvSpPr/>
            <p:nvPr/>
          </p:nvSpPr>
          <p:spPr>
            <a:xfrm>
              <a:off x="2490952" y="1578660"/>
              <a:ext cx="469265" cy="267335"/>
            </a:xfrm>
            <a:custGeom>
              <a:avLst/>
              <a:gdLst/>
              <a:ahLst/>
              <a:cxnLst/>
              <a:rect l="l" t="t" r="r" b="b"/>
              <a:pathLst>
                <a:path w="469264" h="267335">
                  <a:moveTo>
                    <a:pt x="95808" y="144373"/>
                  </a:moveTo>
                  <a:lnTo>
                    <a:pt x="87871" y="138899"/>
                  </a:lnTo>
                  <a:lnTo>
                    <a:pt x="0" y="188302"/>
                  </a:lnTo>
                  <a:lnTo>
                    <a:pt x="7366" y="193243"/>
                  </a:lnTo>
                  <a:lnTo>
                    <a:pt x="95808" y="144373"/>
                  </a:lnTo>
                  <a:close/>
                </a:path>
                <a:path w="469264" h="267335">
                  <a:moveTo>
                    <a:pt x="401370" y="6032"/>
                  </a:moveTo>
                  <a:lnTo>
                    <a:pt x="391172" y="0"/>
                  </a:lnTo>
                  <a:lnTo>
                    <a:pt x="103174" y="163042"/>
                  </a:lnTo>
                  <a:lnTo>
                    <a:pt x="106565" y="171284"/>
                  </a:lnTo>
                  <a:lnTo>
                    <a:pt x="401370" y="6032"/>
                  </a:lnTo>
                  <a:close/>
                </a:path>
                <a:path w="469264" h="267335">
                  <a:moveTo>
                    <a:pt x="468833" y="52705"/>
                  </a:moveTo>
                  <a:lnTo>
                    <a:pt x="459181" y="48310"/>
                  </a:lnTo>
                  <a:lnTo>
                    <a:pt x="77660" y="262407"/>
                  </a:lnTo>
                  <a:lnTo>
                    <a:pt x="86741" y="266801"/>
                  </a:lnTo>
                  <a:lnTo>
                    <a:pt x="468833" y="52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E99A724C-B12C-1419-5BAA-5906B3A40E3F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C08DE52F-315C-5A44-DACB-2CAC099699EA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496890BD-46DC-B41E-6CBA-3060CAC33DEF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C95067A6-7CE7-DA21-FC30-7AAD6DF39615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3">
              <a:extLst>
                <a:ext uri="{FF2B5EF4-FFF2-40B4-BE49-F238E27FC236}">
                  <a16:creationId xmlns:a16="http://schemas.microsoft.com/office/drawing/2014/main" id="{FF6ED927-9455-F837-89DE-614830718825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CAA4699A-12F9-E0A3-0DBC-4A3B83699E7B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449F2A17-550E-434B-E29D-2A49193AA74B}"/>
                </a:ext>
              </a:extLst>
            </p:cNvPr>
            <p:cNvSpPr/>
            <p:nvPr/>
          </p:nvSpPr>
          <p:spPr>
            <a:xfrm>
              <a:off x="729007" y="2851645"/>
              <a:ext cx="518159" cy="643255"/>
            </a:xfrm>
            <a:custGeom>
              <a:avLst/>
              <a:gdLst/>
              <a:ahLst/>
              <a:cxnLst/>
              <a:rect l="l" t="t" r="r" b="b"/>
              <a:pathLst>
                <a:path w="518159" h="643254">
                  <a:moveTo>
                    <a:pt x="513453" y="0"/>
                  </a:moveTo>
                  <a:lnTo>
                    <a:pt x="507453" y="0"/>
                  </a:lnTo>
                  <a:lnTo>
                    <a:pt x="505941" y="381"/>
                  </a:lnTo>
                  <a:lnTo>
                    <a:pt x="10214" y="278968"/>
                  </a:lnTo>
                  <a:lnTo>
                    <a:pt x="3976" y="282257"/>
                  </a:lnTo>
                  <a:lnTo>
                    <a:pt x="0" y="288861"/>
                  </a:lnTo>
                  <a:lnTo>
                    <a:pt x="0" y="639648"/>
                  </a:lnTo>
                  <a:lnTo>
                    <a:pt x="4146" y="643039"/>
                  </a:lnTo>
                  <a:lnTo>
                    <a:pt x="10417" y="643039"/>
                  </a:lnTo>
                  <a:lnTo>
                    <a:pt x="12049" y="642658"/>
                  </a:lnTo>
                  <a:lnTo>
                    <a:pt x="507946" y="364070"/>
                  </a:lnTo>
                  <a:lnTo>
                    <a:pt x="514183" y="360768"/>
                  </a:lnTo>
                  <a:lnTo>
                    <a:pt x="518161" y="354177"/>
                  </a:lnTo>
                  <a:lnTo>
                    <a:pt x="518161" y="8864"/>
                  </a:lnTo>
                  <a:lnTo>
                    <a:pt x="517719" y="3505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554397D9-971D-CC71-8A8B-888C16C36204}"/>
                </a:ext>
              </a:extLst>
            </p:cNvPr>
            <p:cNvSpPr/>
            <p:nvPr/>
          </p:nvSpPr>
          <p:spPr>
            <a:xfrm>
              <a:off x="863370" y="3009226"/>
              <a:ext cx="249435" cy="3278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AB0A4148-B0C4-6C9E-9BE0-F5307D846FE3}"/>
                </a:ext>
              </a:extLst>
            </p:cNvPr>
            <p:cNvSpPr/>
            <p:nvPr/>
          </p:nvSpPr>
          <p:spPr>
            <a:xfrm>
              <a:off x="2536304" y="2389505"/>
              <a:ext cx="85026" cy="828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82295D41-C2C6-E8CF-3C8D-31F028DA5144}"/>
                </a:ext>
              </a:extLst>
            </p:cNvPr>
            <p:cNvSpPr/>
            <p:nvPr/>
          </p:nvSpPr>
          <p:spPr>
            <a:xfrm>
              <a:off x="1428572" y="2174367"/>
              <a:ext cx="1571459" cy="1877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0376FB8D-6E80-FB4E-B809-5A2297F6D035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>
              <a:extLst>
                <a:ext uri="{FF2B5EF4-FFF2-40B4-BE49-F238E27FC236}">
                  <a16:creationId xmlns:a16="http://schemas.microsoft.com/office/drawing/2014/main" id="{02312AF5-ADE0-D3DC-6AB1-F8DF9A9AE86D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>
              <a:extLst>
                <a:ext uri="{FF2B5EF4-FFF2-40B4-BE49-F238E27FC236}">
                  <a16:creationId xmlns:a16="http://schemas.microsoft.com/office/drawing/2014/main" id="{9F60D92A-224F-98E7-46B3-85E9EFE51E97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72708676-3E42-14F4-1FA1-D5BF053D3DB5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A5B8D249-041C-08A7-DF33-36B294FD5F2B}"/>
                </a:ext>
              </a:extLst>
            </p:cNvPr>
            <p:cNvSpPr/>
            <p:nvPr/>
          </p:nvSpPr>
          <p:spPr>
            <a:xfrm>
              <a:off x="2517038" y="1981047"/>
              <a:ext cx="544195" cy="481330"/>
            </a:xfrm>
            <a:custGeom>
              <a:avLst/>
              <a:gdLst/>
              <a:ahLst/>
              <a:cxnLst/>
              <a:rect l="l" t="t" r="r" b="b"/>
              <a:pathLst>
                <a:path w="544194" h="481330">
                  <a:moveTo>
                    <a:pt x="539330" y="0"/>
                  </a:moveTo>
                  <a:lnTo>
                    <a:pt x="533031" y="0"/>
                  </a:lnTo>
                  <a:lnTo>
                    <a:pt x="531494" y="342"/>
                  </a:lnTo>
                  <a:lnTo>
                    <a:pt x="10198" y="293166"/>
                  </a:lnTo>
                  <a:lnTo>
                    <a:pt x="3949" y="296456"/>
                  </a:lnTo>
                  <a:lnTo>
                    <a:pt x="0" y="303047"/>
                  </a:lnTo>
                  <a:lnTo>
                    <a:pt x="0" y="477177"/>
                  </a:lnTo>
                  <a:lnTo>
                    <a:pt x="4318" y="480936"/>
                  </a:lnTo>
                  <a:lnTo>
                    <a:pt x="10617" y="480936"/>
                  </a:lnTo>
                  <a:lnTo>
                    <a:pt x="12128" y="480593"/>
                  </a:lnTo>
                  <a:lnTo>
                    <a:pt x="533450" y="188315"/>
                  </a:lnTo>
                  <a:lnTo>
                    <a:pt x="539686" y="184467"/>
                  </a:lnTo>
                  <a:lnTo>
                    <a:pt x="543648" y="177888"/>
                  </a:lnTo>
                  <a:lnTo>
                    <a:pt x="543648" y="3746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F0B1533B-0A9B-8A98-FBCA-767DB929307F}"/>
                </a:ext>
              </a:extLst>
            </p:cNvPr>
            <p:cNvSpPr/>
            <p:nvPr/>
          </p:nvSpPr>
          <p:spPr>
            <a:xfrm>
              <a:off x="2543670" y="2029497"/>
              <a:ext cx="487680" cy="384175"/>
            </a:xfrm>
            <a:custGeom>
              <a:avLst/>
              <a:gdLst/>
              <a:ahLst/>
              <a:cxnLst/>
              <a:rect l="l" t="t" r="r" b="b"/>
              <a:pathLst>
                <a:path w="487680" h="384175">
                  <a:moveTo>
                    <a:pt x="424713" y="116255"/>
                  </a:moveTo>
                  <a:lnTo>
                    <a:pt x="421627" y="109308"/>
                  </a:lnTo>
                  <a:lnTo>
                    <a:pt x="415899" y="109308"/>
                  </a:lnTo>
                  <a:lnTo>
                    <a:pt x="414870" y="109588"/>
                  </a:lnTo>
                  <a:lnTo>
                    <a:pt x="0" y="340779"/>
                  </a:lnTo>
                  <a:lnTo>
                    <a:pt x="2273" y="347916"/>
                  </a:lnTo>
                  <a:lnTo>
                    <a:pt x="9067" y="347916"/>
                  </a:lnTo>
                  <a:lnTo>
                    <a:pt x="9626" y="347383"/>
                  </a:lnTo>
                  <a:lnTo>
                    <a:pt x="10769" y="347383"/>
                  </a:lnTo>
                  <a:lnTo>
                    <a:pt x="419519" y="118999"/>
                  </a:lnTo>
                  <a:lnTo>
                    <a:pt x="424713" y="116255"/>
                  </a:lnTo>
                  <a:close/>
                </a:path>
                <a:path w="487680" h="384175">
                  <a:moveTo>
                    <a:pt x="487553" y="114604"/>
                  </a:moveTo>
                  <a:lnTo>
                    <a:pt x="486410" y="111861"/>
                  </a:lnTo>
                  <a:lnTo>
                    <a:pt x="485267" y="110413"/>
                  </a:lnTo>
                  <a:lnTo>
                    <a:pt x="483641" y="109423"/>
                  </a:lnTo>
                  <a:lnTo>
                    <a:pt x="479983" y="109664"/>
                  </a:lnTo>
                  <a:lnTo>
                    <a:pt x="177" y="376923"/>
                  </a:lnTo>
                  <a:lnTo>
                    <a:pt x="2120" y="384175"/>
                  </a:lnTo>
                  <a:lnTo>
                    <a:pt x="10210" y="384162"/>
                  </a:lnTo>
                  <a:lnTo>
                    <a:pt x="10769" y="383603"/>
                  </a:lnTo>
                  <a:lnTo>
                    <a:pt x="484136" y="118999"/>
                  </a:lnTo>
                  <a:lnTo>
                    <a:pt x="486410" y="117348"/>
                  </a:lnTo>
                  <a:lnTo>
                    <a:pt x="487553" y="114604"/>
                  </a:lnTo>
                  <a:close/>
                </a:path>
                <a:path w="487680" h="384175">
                  <a:moveTo>
                    <a:pt x="487553" y="41605"/>
                  </a:moveTo>
                  <a:lnTo>
                    <a:pt x="486410" y="38849"/>
                  </a:lnTo>
                  <a:lnTo>
                    <a:pt x="485267" y="37388"/>
                  </a:lnTo>
                  <a:lnTo>
                    <a:pt x="483641" y="36664"/>
                  </a:lnTo>
                  <a:lnTo>
                    <a:pt x="479983" y="36842"/>
                  </a:lnTo>
                  <a:lnTo>
                    <a:pt x="479031" y="37211"/>
                  </a:lnTo>
                  <a:lnTo>
                    <a:pt x="5105" y="301815"/>
                  </a:lnTo>
                  <a:lnTo>
                    <a:pt x="0" y="304012"/>
                  </a:lnTo>
                  <a:lnTo>
                    <a:pt x="2273" y="311696"/>
                  </a:lnTo>
                  <a:lnTo>
                    <a:pt x="7937" y="311696"/>
                  </a:lnTo>
                  <a:lnTo>
                    <a:pt x="9067" y="311137"/>
                  </a:lnTo>
                  <a:lnTo>
                    <a:pt x="9626" y="310603"/>
                  </a:lnTo>
                  <a:lnTo>
                    <a:pt x="10210" y="310603"/>
                  </a:lnTo>
                  <a:lnTo>
                    <a:pt x="484136" y="45999"/>
                  </a:lnTo>
                  <a:lnTo>
                    <a:pt x="486410" y="44348"/>
                  </a:lnTo>
                  <a:lnTo>
                    <a:pt x="487553" y="41605"/>
                  </a:lnTo>
                  <a:close/>
                </a:path>
                <a:path w="487680" h="384175">
                  <a:moveTo>
                    <a:pt x="487553" y="4813"/>
                  </a:moveTo>
                  <a:lnTo>
                    <a:pt x="486410" y="2616"/>
                  </a:lnTo>
                  <a:lnTo>
                    <a:pt x="485165" y="1016"/>
                  </a:lnTo>
                  <a:lnTo>
                    <a:pt x="483311" y="0"/>
                  </a:lnTo>
                  <a:lnTo>
                    <a:pt x="479793" y="127"/>
                  </a:lnTo>
                  <a:lnTo>
                    <a:pt x="0" y="267779"/>
                  </a:lnTo>
                  <a:lnTo>
                    <a:pt x="2273" y="274916"/>
                  </a:lnTo>
                  <a:lnTo>
                    <a:pt x="10210" y="274916"/>
                  </a:lnTo>
                  <a:lnTo>
                    <a:pt x="10769" y="274358"/>
                  </a:lnTo>
                  <a:lnTo>
                    <a:pt x="484136" y="9207"/>
                  </a:lnTo>
                  <a:lnTo>
                    <a:pt x="486410" y="8115"/>
                  </a:lnTo>
                  <a:lnTo>
                    <a:pt x="487553" y="48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5">
              <a:extLst>
                <a:ext uri="{FF2B5EF4-FFF2-40B4-BE49-F238E27FC236}">
                  <a16:creationId xmlns:a16="http://schemas.microsoft.com/office/drawing/2014/main" id="{BEA7BBC2-702E-59E5-1B54-3EAE3647216C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6">
              <a:extLst>
                <a:ext uri="{FF2B5EF4-FFF2-40B4-BE49-F238E27FC236}">
                  <a16:creationId xmlns:a16="http://schemas.microsoft.com/office/drawing/2014/main" id="{A1270C12-EDC5-CBF7-DF6C-E9DE24F6C140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>
              <a:extLst>
                <a:ext uri="{FF2B5EF4-FFF2-40B4-BE49-F238E27FC236}">
                  <a16:creationId xmlns:a16="http://schemas.microsoft.com/office/drawing/2014/main" id="{4630ED0D-4BEE-571C-42F5-0D0CD6390256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8">
              <a:extLst>
                <a:ext uri="{FF2B5EF4-FFF2-40B4-BE49-F238E27FC236}">
                  <a16:creationId xmlns:a16="http://schemas.microsoft.com/office/drawing/2014/main" id="{067DA46A-018B-6650-A673-F74329C2F2F1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9">
              <a:extLst>
                <a:ext uri="{FF2B5EF4-FFF2-40B4-BE49-F238E27FC236}">
                  <a16:creationId xmlns:a16="http://schemas.microsoft.com/office/drawing/2014/main" id="{6CE315F6-0366-34B1-7FB2-240EBC76D605}"/>
                </a:ext>
              </a:extLst>
            </p:cNvPr>
            <p:cNvSpPr/>
            <p:nvPr/>
          </p:nvSpPr>
          <p:spPr>
            <a:xfrm>
              <a:off x="792501" y="2632443"/>
              <a:ext cx="183121" cy="26382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79013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E5EDC-4F6A-33E1-05D7-48AEDD8C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AEF466C-AA54-AFE6-FA17-1523A8C07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0" y="86456"/>
            <a:ext cx="76047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OBSERVED OUTCOME</a:t>
            </a: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74A8D84-1F43-070E-77C1-5180EBDE3452}"/>
              </a:ext>
            </a:extLst>
          </p:cNvPr>
          <p:cNvSpPr/>
          <p:nvPr/>
        </p:nvSpPr>
        <p:spPr>
          <a:xfrm>
            <a:off x="0" y="204470"/>
            <a:ext cx="18288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97697E6-001F-F4AB-87EB-03CEBD536BED}"/>
              </a:ext>
            </a:extLst>
          </p:cNvPr>
          <p:cNvSpPr txBox="1"/>
          <p:nvPr/>
        </p:nvSpPr>
        <p:spPr>
          <a:xfrm>
            <a:off x="533400" y="639767"/>
            <a:ext cx="8077200" cy="42729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AU" sz="1600" b="1" dirty="0"/>
              <a:t>🚀 Future Opportunity for Improvement</a:t>
            </a:r>
          </a:p>
          <a:p>
            <a:pPr>
              <a:lnSpc>
                <a:spcPct val="150000"/>
              </a:lnSpc>
              <a:buNone/>
            </a:pP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dirty="0"/>
              <a:t>If extended further, performance can be improved by: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Fine-tuning model hyperparameters using </a:t>
            </a:r>
            <a:r>
              <a:rPr lang="en-AU" sz="1400" b="1" dirty="0"/>
              <a:t>Bayesian optimization</a:t>
            </a: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Incorporating </a:t>
            </a:r>
            <a:r>
              <a:rPr lang="en-AU" sz="1400" b="1" dirty="0"/>
              <a:t>temporal visit patterns</a:t>
            </a:r>
            <a:r>
              <a:rPr lang="en-AU" sz="1400" dirty="0"/>
              <a:t> and </a:t>
            </a:r>
            <a:r>
              <a:rPr lang="en-AU" sz="1400" b="1" dirty="0"/>
              <a:t>ICD-9 code embeddings</a:t>
            </a: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Using </a:t>
            </a:r>
            <a:r>
              <a:rPr lang="en-AU" sz="1400" b="1" dirty="0"/>
              <a:t>ensemble stacking</a:t>
            </a:r>
            <a:r>
              <a:rPr lang="en-AU" sz="1400" dirty="0"/>
              <a:t> or </a:t>
            </a:r>
            <a:r>
              <a:rPr lang="en-AU" sz="1400" b="1" dirty="0"/>
              <a:t>deep learning</a:t>
            </a:r>
            <a:r>
              <a:rPr lang="en-AU" sz="1400" dirty="0"/>
              <a:t> 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Collecting more domain-specific patient cohorts (e.g., age + care type)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Clinician-in-the-loop feedback</a:t>
            </a:r>
            <a:r>
              <a:rPr lang="en-AU" sz="1400" dirty="0"/>
              <a:t> for explainability and trust</a:t>
            </a:r>
          </a:p>
          <a:p>
            <a:pPr>
              <a:lnSpc>
                <a:spcPct val="150000"/>
              </a:lnSpc>
              <a:buNone/>
            </a:pPr>
            <a:endParaRPr lang="en-AU" sz="1400" dirty="0"/>
          </a:p>
          <a:p>
            <a:pPr>
              <a:lnSpc>
                <a:spcPct val="150000"/>
              </a:lnSpc>
              <a:buNone/>
            </a:pPr>
            <a:r>
              <a:rPr lang="en-AU" sz="1600" b="1" dirty="0"/>
              <a:t>💡 Bottom Line</a:t>
            </a:r>
          </a:p>
          <a:p>
            <a:pPr>
              <a:lnSpc>
                <a:spcPct val="150000"/>
              </a:lnSpc>
              <a:buNone/>
            </a:pP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dirty="0"/>
              <a:t>While the model is production-ready, it </a:t>
            </a:r>
            <a:r>
              <a:rPr lang="en-AU" sz="1400" b="1" dirty="0"/>
              <a:t>validates the feasibility</a:t>
            </a:r>
            <a:r>
              <a:rPr lang="en-AU" sz="1400" dirty="0"/>
              <a:t> of building a GenAI-powered predictive solution using real patient data and forms a </a:t>
            </a:r>
            <a:r>
              <a:rPr lang="en-AU" sz="1400" b="1" dirty="0"/>
              <a:t>strong technical foundation</a:t>
            </a:r>
            <a:r>
              <a:rPr lang="en-AU" sz="1400" dirty="0"/>
              <a:t> for DHL’s health analytics capability.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467A0-0541-B384-3D4E-D28D461660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745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ED008-A98F-32EC-7C11-111D1456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A9B4173-0200-4CD3-854F-800FF7D5FF91}"/>
              </a:ext>
            </a:extLst>
          </p:cNvPr>
          <p:cNvSpPr/>
          <p:nvPr/>
        </p:nvSpPr>
        <p:spPr>
          <a:xfrm>
            <a:off x="0" y="6"/>
            <a:ext cx="2614930" cy="229870"/>
          </a:xfrm>
          <a:custGeom>
            <a:avLst/>
            <a:gdLst/>
            <a:ahLst/>
            <a:cxnLst/>
            <a:rect l="l" t="t" r="r" b="b"/>
            <a:pathLst>
              <a:path w="2614930" h="229870">
                <a:moveTo>
                  <a:pt x="2614803" y="0"/>
                </a:moveTo>
                <a:lnTo>
                  <a:pt x="0" y="0"/>
                </a:lnTo>
                <a:lnTo>
                  <a:pt x="0" y="229800"/>
                </a:lnTo>
                <a:lnTo>
                  <a:pt x="2614803" y="2298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BFED1464-44FE-472A-7FF3-B40F5B6348BC}"/>
              </a:ext>
            </a:extLst>
          </p:cNvPr>
          <p:cNvGrpSpPr/>
          <p:nvPr/>
        </p:nvGrpSpPr>
        <p:grpSpPr>
          <a:xfrm>
            <a:off x="5766435" y="1098059"/>
            <a:ext cx="3235325" cy="2941320"/>
            <a:chOff x="395668" y="1461477"/>
            <a:chExt cx="3235325" cy="294132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E1A2A5B-D416-4532-1822-18771DAF6113}"/>
                </a:ext>
              </a:extLst>
            </p:cNvPr>
            <p:cNvSpPr/>
            <p:nvPr/>
          </p:nvSpPr>
          <p:spPr>
            <a:xfrm>
              <a:off x="395668" y="2544318"/>
              <a:ext cx="3235325" cy="1858645"/>
            </a:xfrm>
            <a:custGeom>
              <a:avLst/>
              <a:gdLst/>
              <a:ahLst/>
              <a:cxnLst/>
              <a:rect l="l" t="t" r="r" b="b"/>
              <a:pathLst>
                <a:path w="3235325" h="1858645">
                  <a:moveTo>
                    <a:pt x="1617383" y="0"/>
                  </a:moveTo>
                  <a:lnTo>
                    <a:pt x="1556735" y="641"/>
                  </a:lnTo>
                  <a:lnTo>
                    <a:pt x="1496652" y="2549"/>
                  </a:lnTo>
                  <a:lnTo>
                    <a:pt x="1437172" y="5702"/>
                  </a:lnTo>
                  <a:lnTo>
                    <a:pt x="1378334" y="10077"/>
                  </a:lnTo>
                  <a:lnTo>
                    <a:pt x="1320179" y="15652"/>
                  </a:lnTo>
                  <a:lnTo>
                    <a:pt x="1262743" y="22404"/>
                  </a:lnTo>
                  <a:lnTo>
                    <a:pt x="1206068" y="30311"/>
                  </a:lnTo>
                  <a:lnTo>
                    <a:pt x="1150191" y="39350"/>
                  </a:lnTo>
                  <a:lnTo>
                    <a:pt x="1095152" y="49499"/>
                  </a:lnTo>
                  <a:lnTo>
                    <a:pt x="1040990" y="60736"/>
                  </a:lnTo>
                  <a:lnTo>
                    <a:pt x="987743" y="73038"/>
                  </a:lnTo>
                  <a:lnTo>
                    <a:pt x="935452" y="86382"/>
                  </a:lnTo>
                  <a:lnTo>
                    <a:pt x="884154" y="100746"/>
                  </a:lnTo>
                  <a:lnTo>
                    <a:pt x="833890" y="116108"/>
                  </a:lnTo>
                  <a:lnTo>
                    <a:pt x="784697" y="132444"/>
                  </a:lnTo>
                  <a:lnTo>
                    <a:pt x="736616" y="149734"/>
                  </a:lnTo>
                  <a:lnTo>
                    <a:pt x="689685" y="167953"/>
                  </a:lnTo>
                  <a:lnTo>
                    <a:pt x="643943" y="187081"/>
                  </a:lnTo>
                  <a:lnTo>
                    <a:pt x="599429" y="207093"/>
                  </a:lnTo>
                  <a:lnTo>
                    <a:pt x="556183" y="227969"/>
                  </a:lnTo>
                  <a:lnTo>
                    <a:pt x="514243" y="249684"/>
                  </a:lnTo>
                  <a:lnTo>
                    <a:pt x="473648" y="272218"/>
                  </a:lnTo>
                  <a:lnTo>
                    <a:pt x="434438" y="295546"/>
                  </a:lnTo>
                  <a:lnTo>
                    <a:pt x="396652" y="319648"/>
                  </a:lnTo>
                  <a:lnTo>
                    <a:pt x="360328" y="344500"/>
                  </a:lnTo>
                  <a:lnTo>
                    <a:pt x="325505" y="370081"/>
                  </a:lnTo>
                  <a:lnTo>
                    <a:pt x="292224" y="396366"/>
                  </a:lnTo>
                  <a:lnTo>
                    <a:pt x="260522" y="423335"/>
                  </a:lnTo>
                  <a:lnTo>
                    <a:pt x="230438" y="450964"/>
                  </a:lnTo>
                  <a:lnTo>
                    <a:pt x="202013" y="479232"/>
                  </a:lnTo>
                  <a:lnTo>
                    <a:pt x="175285" y="508115"/>
                  </a:lnTo>
                  <a:lnTo>
                    <a:pt x="150292" y="537591"/>
                  </a:lnTo>
                  <a:lnTo>
                    <a:pt x="105671" y="598234"/>
                  </a:lnTo>
                  <a:lnTo>
                    <a:pt x="68462" y="660979"/>
                  </a:lnTo>
                  <a:lnTo>
                    <a:pt x="38978" y="725648"/>
                  </a:lnTo>
                  <a:lnTo>
                    <a:pt x="17532" y="792061"/>
                  </a:lnTo>
                  <a:lnTo>
                    <a:pt x="4435" y="860037"/>
                  </a:lnTo>
                  <a:lnTo>
                    <a:pt x="0" y="929398"/>
                  </a:lnTo>
                  <a:lnTo>
                    <a:pt x="1115" y="964241"/>
                  </a:lnTo>
                  <a:lnTo>
                    <a:pt x="9920" y="1032927"/>
                  </a:lnTo>
                  <a:lnTo>
                    <a:pt x="27231" y="1100134"/>
                  </a:lnTo>
                  <a:lnTo>
                    <a:pt x="52735" y="1165682"/>
                  </a:lnTo>
                  <a:lnTo>
                    <a:pt x="86121" y="1229391"/>
                  </a:lnTo>
                  <a:lnTo>
                    <a:pt x="127075" y="1291083"/>
                  </a:lnTo>
                  <a:lnTo>
                    <a:pt x="175285" y="1350579"/>
                  </a:lnTo>
                  <a:lnTo>
                    <a:pt x="202013" y="1379447"/>
                  </a:lnTo>
                  <a:lnTo>
                    <a:pt x="230438" y="1407699"/>
                  </a:lnTo>
                  <a:lnTo>
                    <a:pt x="260522" y="1435312"/>
                  </a:lnTo>
                  <a:lnTo>
                    <a:pt x="292224" y="1462264"/>
                  </a:lnTo>
                  <a:lnTo>
                    <a:pt x="325505" y="1488533"/>
                  </a:lnTo>
                  <a:lnTo>
                    <a:pt x="360328" y="1514096"/>
                  </a:lnTo>
                  <a:lnTo>
                    <a:pt x="396652" y="1538931"/>
                  </a:lnTo>
                  <a:lnTo>
                    <a:pt x="434438" y="1563015"/>
                  </a:lnTo>
                  <a:lnTo>
                    <a:pt x="473648" y="1586326"/>
                  </a:lnTo>
                  <a:lnTo>
                    <a:pt x="514243" y="1608841"/>
                  </a:lnTo>
                  <a:lnTo>
                    <a:pt x="556183" y="1630539"/>
                  </a:lnTo>
                  <a:lnTo>
                    <a:pt x="599429" y="1651397"/>
                  </a:lnTo>
                  <a:lnTo>
                    <a:pt x="643943" y="1671392"/>
                  </a:lnTo>
                  <a:lnTo>
                    <a:pt x="689685" y="1690502"/>
                  </a:lnTo>
                  <a:lnTo>
                    <a:pt x="736616" y="1708705"/>
                  </a:lnTo>
                  <a:lnTo>
                    <a:pt x="784697" y="1725978"/>
                  </a:lnTo>
                  <a:lnTo>
                    <a:pt x="833890" y="1742299"/>
                  </a:lnTo>
                  <a:lnTo>
                    <a:pt x="884154" y="1757645"/>
                  </a:lnTo>
                  <a:lnTo>
                    <a:pt x="935452" y="1771994"/>
                  </a:lnTo>
                  <a:lnTo>
                    <a:pt x="987743" y="1785325"/>
                  </a:lnTo>
                  <a:lnTo>
                    <a:pt x="1040990" y="1797613"/>
                  </a:lnTo>
                  <a:lnTo>
                    <a:pt x="1095152" y="1808838"/>
                  </a:lnTo>
                  <a:lnTo>
                    <a:pt x="1150191" y="1818976"/>
                  </a:lnTo>
                  <a:lnTo>
                    <a:pt x="1206068" y="1828005"/>
                  </a:lnTo>
                  <a:lnTo>
                    <a:pt x="1262743" y="1835903"/>
                  </a:lnTo>
                  <a:lnTo>
                    <a:pt x="1320179" y="1842647"/>
                  </a:lnTo>
                  <a:lnTo>
                    <a:pt x="1378334" y="1848215"/>
                  </a:lnTo>
                  <a:lnTo>
                    <a:pt x="1437172" y="1852585"/>
                  </a:lnTo>
                  <a:lnTo>
                    <a:pt x="1496652" y="1855734"/>
                  </a:lnTo>
                  <a:lnTo>
                    <a:pt x="1556735" y="1857640"/>
                  </a:lnTo>
                  <a:lnTo>
                    <a:pt x="1617383" y="1858280"/>
                  </a:lnTo>
                  <a:lnTo>
                    <a:pt x="1678030" y="1857640"/>
                  </a:lnTo>
                  <a:lnTo>
                    <a:pt x="1738113" y="1855734"/>
                  </a:lnTo>
                  <a:lnTo>
                    <a:pt x="1797593" y="1852585"/>
                  </a:lnTo>
                  <a:lnTo>
                    <a:pt x="1856430" y="1848215"/>
                  </a:lnTo>
                  <a:lnTo>
                    <a:pt x="1914585" y="1842647"/>
                  </a:lnTo>
                  <a:lnTo>
                    <a:pt x="1972020" y="1835903"/>
                  </a:lnTo>
                  <a:lnTo>
                    <a:pt x="2028696" y="1828005"/>
                  </a:lnTo>
                  <a:lnTo>
                    <a:pt x="2084572" y="1818976"/>
                  </a:lnTo>
                  <a:lnTo>
                    <a:pt x="2139611" y="1808838"/>
                  </a:lnTo>
                  <a:lnTo>
                    <a:pt x="2193773" y="1797613"/>
                  </a:lnTo>
                  <a:lnTo>
                    <a:pt x="2247019" y="1785325"/>
                  </a:lnTo>
                  <a:lnTo>
                    <a:pt x="2299310" y="1771994"/>
                  </a:lnTo>
                  <a:lnTo>
                    <a:pt x="2350607" y="1757645"/>
                  </a:lnTo>
                  <a:lnTo>
                    <a:pt x="2400871" y="1742299"/>
                  </a:lnTo>
                  <a:lnTo>
                    <a:pt x="2450063" y="1725978"/>
                  </a:lnTo>
                  <a:lnTo>
                    <a:pt x="2498144" y="1708705"/>
                  </a:lnTo>
                  <a:lnTo>
                    <a:pt x="2545075" y="1690502"/>
                  </a:lnTo>
                  <a:lnTo>
                    <a:pt x="2590817" y="1671392"/>
                  </a:lnTo>
                  <a:lnTo>
                    <a:pt x="2635330" y="1651397"/>
                  </a:lnTo>
                  <a:lnTo>
                    <a:pt x="2678576" y="1630539"/>
                  </a:lnTo>
                  <a:lnTo>
                    <a:pt x="2720515" y="1608841"/>
                  </a:lnTo>
                  <a:lnTo>
                    <a:pt x="2761110" y="1586326"/>
                  </a:lnTo>
                  <a:lnTo>
                    <a:pt x="2800319" y="1563015"/>
                  </a:lnTo>
                  <a:lnTo>
                    <a:pt x="2838106" y="1538931"/>
                  </a:lnTo>
                  <a:lnTo>
                    <a:pt x="2874429" y="1514096"/>
                  </a:lnTo>
                  <a:lnTo>
                    <a:pt x="2909251" y="1488533"/>
                  </a:lnTo>
                  <a:lnTo>
                    <a:pt x="2942533" y="1462264"/>
                  </a:lnTo>
                  <a:lnTo>
                    <a:pt x="2974234" y="1435312"/>
                  </a:lnTo>
                  <a:lnTo>
                    <a:pt x="3004317" y="1407699"/>
                  </a:lnTo>
                  <a:lnTo>
                    <a:pt x="3032742" y="1379447"/>
                  </a:lnTo>
                  <a:lnTo>
                    <a:pt x="3059470" y="1350579"/>
                  </a:lnTo>
                  <a:lnTo>
                    <a:pt x="3084462" y="1321117"/>
                  </a:lnTo>
                  <a:lnTo>
                    <a:pt x="3129083" y="1260501"/>
                  </a:lnTo>
                  <a:lnTo>
                    <a:pt x="3166291" y="1197777"/>
                  </a:lnTo>
                  <a:lnTo>
                    <a:pt x="3195775" y="1133126"/>
                  </a:lnTo>
                  <a:lnTo>
                    <a:pt x="3217221" y="1066727"/>
                  </a:lnTo>
                  <a:lnTo>
                    <a:pt x="3230318" y="998758"/>
                  </a:lnTo>
                  <a:lnTo>
                    <a:pt x="3234753" y="929398"/>
                  </a:lnTo>
                  <a:lnTo>
                    <a:pt x="3233638" y="894556"/>
                  </a:lnTo>
                  <a:lnTo>
                    <a:pt x="3224833" y="825865"/>
                  </a:lnTo>
                  <a:lnTo>
                    <a:pt x="3207522" y="758648"/>
                  </a:lnTo>
                  <a:lnTo>
                    <a:pt x="3182018" y="693084"/>
                  </a:lnTo>
                  <a:lnTo>
                    <a:pt x="3148633" y="629355"/>
                  </a:lnTo>
                  <a:lnTo>
                    <a:pt x="3107680" y="567638"/>
                  </a:lnTo>
                  <a:lnTo>
                    <a:pt x="3059470" y="508115"/>
                  </a:lnTo>
                  <a:lnTo>
                    <a:pt x="3032742" y="479232"/>
                  </a:lnTo>
                  <a:lnTo>
                    <a:pt x="3004317" y="450964"/>
                  </a:lnTo>
                  <a:lnTo>
                    <a:pt x="2974234" y="423335"/>
                  </a:lnTo>
                  <a:lnTo>
                    <a:pt x="2942533" y="396366"/>
                  </a:lnTo>
                  <a:lnTo>
                    <a:pt x="2909251" y="370081"/>
                  </a:lnTo>
                  <a:lnTo>
                    <a:pt x="2874429" y="344500"/>
                  </a:lnTo>
                  <a:lnTo>
                    <a:pt x="2838106" y="319648"/>
                  </a:lnTo>
                  <a:lnTo>
                    <a:pt x="2800319" y="295546"/>
                  </a:lnTo>
                  <a:lnTo>
                    <a:pt x="2761110" y="272218"/>
                  </a:lnTo>
                  <a:lnTo>
                    <a:pt x="2720515" y="249684"/>
                  </a:lnTo>
                  <a:lnTo>
                    <a:pt x="2678576" y="227969"/>
                  </a:lnTo>
                  <a:lnTo>
                    <a:pt x="2635330" y="207093"/>
                  </a:lnTo>
                  <a:lnTo>
                    <a:pt x="2590817" y="187081"/>
                  </a:lnTo>
                  <a:lnTo>
                    <a:pt x="2545075" y="167953"/>
                  </a:lnTo>
                  <a:lnTo>
                    <a:pt x="2498144" y="149734"/>
                  </a:lnTo>
                  <a:lnTo>
                    <a:pt x="2450063" y="132444"/>
                  </a:lnTo>
                  <a:lnTo>
                    <a:pt x="2400871" y="116108"/>
                  </a:lnTo>
                  <a:lnTo>
                    <a:pt x="2350607" y="100746"/>
                  </a:lnTo>
                  <a:lnTo>
                    <a:pt x="2299310" y="86382"/>
                  </a:lnTo>
                  <a:lnTo>
                    <a:pt x="2247019" y="73038"/>
                  </a:lnTo>
                  <a:lnTo>
                    <a:pt x="2193773" y="60736"/>
                  </a:lnTo>
                  <a:lnTo>
                    <a:pt x="2139611" y="49499"/>
                  </a:lnTo>
                  <a:lnTo>
                    <a:pt x="2084572" y="39350"/>
                  </a:lnTo>
                  <a:lnTo>
                    <a:pt x="2028696" y="30311"/>
                  </a:lnTo>
                  <a:lnTo>
                    <a:pt x="1972020" y="22404"/>
                  </a:lnTo>
                  <a:lnTo>
                    <a:pt x="1914585" y="15652"/>
                  </a:lnTo>
                  <a:lnTo>
                    <a:pt x="1856430" y="10077"/>
                  </a:lnTo>
                  <a:lnTo>
                    <a:pt x="1797593" y="5702"/>
                  </a:lnTo>
                  <a:lnTo>
                    <a:pt x="1738113" y="2549"/>
                  </a:lnTo>
                  <a:lnTo>
                    <a:pt x="1678030" y="641"/>
                  </a:lnTo>
                  <a:lnTo>
                    <a:pt x="16173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E344B536-850D-0680-2224-221FB0222F9C}"/>
                </a:ext>
              </a:extLst>
            </p:cNvPr>
            <p:cNvSpPr/>
            <p:nvPr/>
          </p:nvSpPr>
          <p:spPr>
            <a:xfrm>
              <a:off x="1028903" y="2834449"/>
              <a:ext cx="1830070" cy="1266825"/>
            </a:xfrm>
            <a:custGeom>
              <a:avLst/>
              <a:gdLst/>
              <a:ahLst/>
              <a:cxnLst/>
              <a:rect l="l" t="t" r="r" b="b"/>
              <a:pathLst>
                <a:path w="1830070" h="1266825">
                  <a:moveTo>
                    <a:pt x="1640039" y="61556"/>
                  </a:moveTo>
                  <a:lnTo>
                    <a:pt x="1563522" y="7404"/>
                  </a:lnTo>
                  <a:lnTo>
                    <a:pt x="1535176" y="0"/>
                  </a:lnTo>
                  <a:lnTo>
                    <a:pt x="1527848" y="469"/>
                  </a:lnTo>
                  <a:lnTo>
                    <a:pt x="10210" y="843495"/>
                  </a:lnTo>
                  <a:lnTo>
                    <a:pt x="0" y="861072"/>
                  </a:lnTo>
                  <a:lnTo>
                    <a:pt x="2552" y="870826"/>
                  </a:lnTo>
                  <a:lnTo>
                    <a:pt x="76517" y="915416"/>
                  </a:lnTo>
                  <a:lnTo>
                    <a:pt x="104863" y="922820"/>
                  </a:lnTo>
                  <a:lnTo>
                    <a:pt x="112191" y="922362"/>
                  </a:lnTo>
                  <a:lnTo>
                    <a:pt x="119418" y="920965"/>
                  </a:lnTo>
                  <a:lnTo>
                    <a:pt x="126453" y="918654"/>
                  </a:lnTo>
                  <a:lnTo>
                    <a:pt x="133210" y="915416"/>
                  </a:lnTo>
                  <a:lnTo>
                    <a:pt x="520420" y="695820"/>
                  </a:lnTo>
                  <a:lnTo>
                    <a:pt x="767867" y="834161"/>
                  </a:lnTo>
                  <a:lnTo>
                    <a:pt x="776224" y="836371"/>
                  </a:lnTo>
                  <a:lnTo>
                    <a:pt x="792949" y="836371"/>
                  </a:lnTo>
                  <a:lnTo>
                    <a:pt x="801306" y="834161"/>
                  </a:lnTo>
                  <a:lnTo>
                    <a:pt x="1225080" y="598106"/>
                  </a:lnTo>
                  <a:lnTo>
                    <a:pt x="1230490" y="592709"/>
                  </a:lnTo>
                  <a:lnTo>
                    <a:pt x="1232306" y="585762"/>
                  </a:lnTo>
                  <a:lnTo>
                    <a:pt x="1230490" y="578815"/>
                  </a:lnTo>
                  <a:lnTo>
                    <a:pt x="1225080" y="573405"/>
                  </a:lnTo>
                  <a:lnTo>
                    <a:pt x="982446" y="437794"/>
                  </a:lnTo>
                  <a:lnTo>
                    <a:pt x="1629854" y="79324"/>
                  </a:lnTo>
                  <a:lnTo>
                    <a:pt x="1637487" y="71450"/>
                  </a:lnTo>
                  <a:lnTo>
                    <a:pt x="1640039" y="61556"/>
                  </a:lnTo>
                  <a:close/>
                </a:path>
                <a:path w="1830070" h="1266825">
                  <a:moveTo>
                    <a:pt x="1829968" y="1093292"/>
                  </a:moveTo>
                  <a:lnTo>
                    <a:pt x="1809369" y="1032649"/>
                  </a:lnTo>
                  <a:lnTo>
                    <a:pt x="1752574" y="981405"/>
                  </a:lnTo>
                  <a:lnTo>
                    <a:pt x="1712925" y="960526"/>
                  </a:lnTo>
                  <a:lnTo>
                    <a:pt x="1667027" y="943444"/>
                  </a:lnTo>
                  <a:lnTo>
                    <a:pt x="1615808" y="930643"/>
                  </a:lnTo>
                  <a:lnTo>
                    <a:pt x="1560207" y="922604"/>
                  </a:lnTo>
                  <a:lnTo>
                    <a:pt x="1501165" y="919810"/>
                  </a:lnTo>
                  <a:lnTo>
                    <a:pt x="1442110" y="922604"/>
                  </a:lnTo>
                  <a:lnTo>
                    <a:pt x="1386509" y="930643"/>
                  </a:lnTo>
                  <a:lnTo>
                    <a:pt x="1335290" y="943444"/>
                  </a:lnTo>
                  <a:lnTo>
                    <a:pt x="1289392" y="960526"/>
                  </a:lnTo>
                  <a:lnTo>
                    <a:pt x="1249743" y="981405"/>
                  </a:lnTo>
                  <a:lnTo>
                    <a:pt x="1217295" y="1005611"/>
                  </a:lnTo>
                  <a:lnTo>
                    <a:pt x="1177658" y="1062037"/>
                  </a:lnTo>
                  <a:lnTo>
                    <a:pt x="1172362" y="1093292"/>
                  </a:lnTo>
                  <a:lnTo>
                    <a:pt x="1177658" y="1124381"/>
                  </a:lnTo>
                  <a:lnTo>
                    <a:pt x="1217295" y="1180579"/>
                  </a:lnTo>
                  <a:lnTo>
                    <a:pt x="1249743" y="1204709"/>
                  </a:lnTo>
                  <a:lnTo>
                    <a:pt x="1289392" y="1225550"/>
                  </a:lnTo>
                  <a:lnTo>
                    <a:pt x="1335290" y="1242606"/>
                  </a:lnTo>
                  <a:lnTo>
                    <a:pt x="1386509" y="1255395"/>
                  </a:lnTo>
                  <a:lnTo>
                    <a:pt x="1442110" y="1263421"/>
                  </a:lnTo>
                  <a:lnTo>
                    <a:pt x="1501165" y="1266215"/>
                  </a:lnTo>
                  <a:lnTo>
                    <a:pt x="1560207" y="1263421"/>
                  </a:lnTo>
                  <a:lnTo>
                    <a:pt x="1615808" y="1255395"/>
                  </a:lnTo>
                  <a:lnTo>
                    <a:pt x="1667027" y="1242606"/>
                  </a:lnTo>
                  <a:lnTo>
                    <a:pt x="1712925" y="1225550"/>
                  </a:lnTo>
                  <a:lnTo>
                    <a:pt x="1752574" y="1204709"/>
                  </a:lnTo>
                  <a:lnTo>
                    <a:pt x="1785035" y="1180579"/>
                  </a:lnTo>
                  <a:lnTo>
                    <a:pt x="1824659" y="1124381"/>
                  </a:lnTo>
                  <a:lnTo>
                    <a:pt x="1829968" y="109329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B0347BF8-D7E0-F54B-28AC-4BE55C0C14D3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8E6065B1-5B4E-0C67-1A38-0A9265228DAC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91B9E689-A26B-ACD8-9EA2-730A6C28815C}"/>
                </a:ext>
              </a:extLst>
            </p:cNvPr>
            <p:cNvSpPr/>
            <p:nvPr/>
          </p:nvSpPr>
          <p:spPr>
            <a:xfrm>
              <a:off x="3237572" y="2684640"/>
              <a:ext cx="119380" cy="372745"/>
            </a:xfrm>
            <a:custGeom>
              <a:avLst/>
              <a:gdLst/>
              <a:ahLst/>
              <a:cxnLst/>
              <a:rect l="l" t="t" r="r" b="b"/>
              <a:pathLst>
                <a:path w="119379" h="372744">
                  <a:moveTo>
                    <a:pt x="116484" y="0"/>
                  </a:moveTo>
                  <a:lnTo>
                    <a:pt x="73710" y="46457"/>
                  </a:lnTo>
                  <a:lnTo>
                    <a:pt x="51581" y="83926"/>
                  </a:lnTo>
                  <a:lnTo>
                    <a:pt x="30089" y="134055"/>
                  </a:lnTo>
                  <a:lnTo>
                    <a:pt x="12292" y="197772"/>
                  </a:lnTo>
                  <a:lnTo>
                    <a:pt x="1243" y="276001"/>
                  </a:lnTo>
                  <a:lnTo>
                    <a:pt x="0" y="369671"/>
                  </a:lnTo>
                  <a:lnTo>
                    <a:pt x="6794" y="372414"/>
                  </a:lnTo>
                  <a:lnTo>
                    <a:pt x="7428" y="279156"/>
                  </a:lnTo>
                  <a:lnTo>
                    <a:pt x="17928" y="201324"/>
                  </a:lnTo>
                  <a:lnTo>
                    <a:pt x="35243" y="137980"/>
                  </a:lnTo>
                  <a:lnTo>
                    <a:pt x="56326" y="88184"/>
                  </a:lnTo>
                  <a:lnTo>
                    <a:pt x="78125" y="50997"/>
                  </a:lnTo>
                  <a:lnTo>
                    <a:pt x="111679" y="10695"/>
                  </a:lnTo>
                  <a:lnTo>
                    <a:pt x="119049" y="4597"/>
                  </a:lnTo>
                  <a:lnTo>
                    <a:pt x="119049" y="2959"/>
                  </a:lnTo>
                  <a:lnTo>
                    <a:pt x="117284" y="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E6157E86-0778-67CC-812E-7302DD3BA909}"/>
                </a:ext>
              </a:extLst>
            </p:cNvPr>
            <p:cNvSpPr/>
            <p:nvPr/>
          </p:nvSpPr>
          <p:spPr>
            <a:xfrm>
              <a:off x="3226219" y="2811424"/>
              <a:ext cx="254000" cy="360680"/>
            </a:xfrm>
            <a:custGeom>
              <a:avLst/>
              <a:gdLst/>
              <a:ahLst/>
              <a:cxnLst/>
              <a:rect l="l" t="t" r="r" b="b"/>
              <a:pathLst>
                <a:path w="254000" h="360680">
                  <a:moveTo>
                    <a:pt x="213321" y="0"/>
                  </a:moveTo>
                  <a:lnTo>
                    <a:pt x="210070" y="0"/>
                  </a:lnTo>
                  <a:lnTo>
                    <a:pt x="199036" y="1074"/>
                  </a:lnTo>
                  <a:lnTo>
                    <a:pt x="187310" y="4578"/>
                  </a:lnTo>
                  <a:lnTo>
                    <a:pt x="175125" y="10929"/>
                  </a:lnTo>
                  <a:lnTo>
                    <a:pt x="162712" y="20548"/>
                  </a:lnTo>
                  <a:lnTo>
                    <a:pt x="138052" y="44159"/>
                  </a:lnTo>
                  <a:lnTo>
                    <a:pt x="126361" y="52357"/>
                  </a:lnTo>
                  <a:lnTo>
                    <a:pt x="111696" y="57873"/>
                  </a:lnTo>
                  <a:lnTo>
                    <a:pt x="94337" y="60830"/>
                  </a:lnTo>
                  <a:lnTo>
                    <a:pt x="77884" y="63372"/>
                  </a:lnTo>
                  <a:lnTo>
                    <a:pt x="63452" y="68382"/>
                  </a:lnTo>
                  <a:lnTo>
                    <a:pt x="52158" y="78739"/>
                  </a:lnTo>
                  <a:lnTo>
                    <a:pt x="47048" y="95366"/>
                  </a:lnTo>
                  <a:lnTo>
                    <a:pt x="46815" y="134791"/>
                  </a:lnTo>
                  <a:lnTo>
                    <a:pt x="41376" y="149567"/>
                  </a:lnTo>
                  <a:lnTo>
                    <a:pt x="29821" y="161261"/>
                  </a:lnTo>
                  <a:lnTo>
                    <a:pt x="16449" y="174401"/>
                  </a:lnTo>
                  <a:lnTo>
                    <a:pt x="5197" y="189396"/>
                  </a:lnTo>
                  <a:lnTo>
                    <a:pt x="0" y="206654"/>
                  </a:lnTo>
                  <a:lnTo>
                    <a:pt x="3691" y="227884"/>
                  </a:lnTo>
                  <a:lnTo>
                    <a:pt x="12903" y="250505"/>
                  </a:lnTo>
                  <a:lnTo>
                    <a:pt x="22324" y="268496"/>
                  </a:lnTo>
                  <a:lnTo>
                    <a:pt x="26644" y="275831"/>
                  </a:lnTo>
                  <a:lnTo>
                    <a:pt x="79946" y="312610"/>
                  </a:lnTo>
                  <a:lnTo>
                    <a:pt x="149669" y="360362"/>
                  </a:lnTo>
                  <a:lnTo>
                    <a:pt x="165711" y="357046"/>
                  </a:lnTo>
                  <a:lnTo>
                    <a:pt x="180211" y="349867"/>
                  </a:lnTo>
                  <a:lnTo>
                    <a:pt x="192480" y="339290"/>
                  </a:lnTo>
                  <a:lnTo>
                    <a:pt x="201828" y="325780"/>
                  </a:lnTo>
                  <a:lnTo>
                    <a:pt x="208273" y="299902"/>
                  </a:lnTo>
                  <a:lnTo>
                    <a:pt x="205366" y="274385"/>
                  </a:lnTo>
                  <a:lnTo>
                    <a:pt x="200547" y="250822"/>
                  </a:lnTo>
                  <a:lnTo>
                    <a:pt x="201256" y="230809"/>
                  </a:lnTo>
                  <a:lnTo>
                    <a:pt x="212848" y="215618"/>
                  </a:lnTo>
                  <a:lnTo>
                    <a:pt x="231025" y="203157"/>
                  </a:lnTo>
                  <a:lnTo>
                    <a:pt x="247498" y="189974"/>
                  </a:lnTo>
                  <a:lnTo>
                    <a:pt x="253974" y="172618"/>
                  </a:lnTo>
                  <a:lnTo>
                    <a:pt x="245519" y="151331"/>
                  </a:lnTo>
                  <a:lnTo>
                    <a:pt x="229674" y="129938"/>
                  </a:lnTo>
                  <a:lnTo>
                    <a:pt x="215632" y="109162"/>
                  </a:lnTo>
                  <a:lnTo>
                    <a:pt x="212585" y="89725"/>
                  </a:lnTo>
                  <a:lnTo>
                    <a:pt x="219096" y="73581"/>
                  </a:lnTo>
                  <a:lnTo>
                    <a:pt x="227196" y="60626"/>
                  </a:lnTo>
                  <a:lnTo>
                    <a:pt x="235077" y="48495"/>
                  </a:lnTo>
                  <a:lnTo>
                    <a:pt x="240931" y="34823"/>
                  </a:lnTo>
                  <a:lnTo>
                    <a:pt x="241797" y="23408"/>
                  </a:lnTo>
                  <a:lnTo>
                    <a:pt x="238036" y="13071"/>
                  </a:lnTo>
                  <a:lnTo>
                    <a:pt x="230341" y="5101"/>
                  </a:lnTo>
                  <a:lnTo>
                    <a:pt x="219405" y="787"/>
                  </a:lnTo>
                  <a:lnTo>
                    <a:pt x="213321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29FA17AB-C608-F623-5B67-ADF88D8D2A9E}"/>
                </a:ext>
              </a:extLst>
            </p:cNvPr>
            <p:cNvSpPr/>
            <p:nvPr/>
          </p:nvSpPr>
          <p:spPr>
            <a:xfrm>
              <a:off x="3299929" y="2829229"/>
              <a:ext cx="133985" cy="295275"/>
            </a:xfrm>
            <a:custGeom>
              <a:avLst/>
              <a:gdLst/>
              <a:ahLst/>
              <a:cxnLst/>
              <a:rect l="l" t="t" r="r" b="b"/>
              <a:pathLst>
                <a:path w="133985" h="295275">
                  <a:moveTo>
                    <a:pt x="130403" y="0"/>
                  </a:moveTo>
                  <a:lnTo>
                    <a:pt x="127266" y="0"/>
                  </a:lnTo>
                  <a:lnTo>
                    <a:pt x="126504" y="330"/>
                  </a:lnTo>
                  <a:lnTo>
                    <a:pt x="115910" y="10805"/>
                  </a:lnTo>
                  <a:lnTo>
                    <a:pt x="92321" y="39189"/>
                  </a:lnTo>
                  <a:lnTo>
                    <a:pt x="61823" y="86408"/>
                  </a:lnTo>
                  <a:lnTo>
                    <a:pt x="31165" y="152615"/>
                  </a:lnTo>
                  <a:lnTo>
                    <a:pt x="30607" y="153174"/>
                  </a:lnTo>
                  <a:lnTo>
                    <a:pt x="30607" y="154812"/>
                  </a:lnTo>
                  <a:lnTo>
                    <a:pt x="19448" y="187812"/>
                  </a:lnTo>
                  <a:lnTo>
                    <a:pt x="10626" y="221583"/>
                  </a:lnTo>
                  <a:lnTo>
                    <a:pt x="4142" y="255868"/>
                  </a:lnTo>
                  <a:lnTo>
                    <a:pt x="0" y="290410"/>
                  </a:lnTo>
                  <a:lnTo>
                    <a:pt x="6235" y="294805"/>
                  </a:lnTo>
                  <a:lnTo>
                    <a:pt x="10369" y="259606"/>
                  </a:lnTo>
                  <a:lnTo>
                    <a:pt x="16792" y="224874"/>
                  </a:lnTo>
                  <a:lnTo>
                    <a:pt x="36283" y="157010"/>
                  </a:lnTo>
                  <a:lnTo>
                    <a:pt x="86640" y="149685"/>
                  </a:lnTo>
                  <a:lnTo>
                    <a:pt x="101866" y="149364"/>
                  </a:lnTo>
                  <a:lnTo>
                    <a:pt x="113028" y="149529"/>
                  </a:lnTo>
                  <a:lnTo>
                    <a:pt x="131521" y="150418"/>
                  </a:lnTo>
                  <a:lnTo>
                    <a:pt x="133223" y="149313"/>
                  </a:lnTo>
                  <a:lnTo>
                    <a:pt x="133223" y="147129"/>
                  </a:lnTo>
                  <a:lnTo>
                    <a:pt x="133781" y="145478"/>
                  </a:lnTo>
                  <a:lnTo>
                    <a:pt x="132080" y="143840"/>
                  </a:lnTo>
                  <a:lnTo>
                    <a:pt x="113870" y="143057"/>
                  </a:lnTo>
                  <a:lnTo>
                    <a:pt x="103377" y="142913"/>
                  </a:lnTo>
                  <a:lnTo>
                    <a:pt x="88789" y="143205"/>
                  </a:lnTo>
                  <a:lnTo>
                    <a:pt x="72664" y="144273"/>
                  </a:lnTo>
                  <a:lnTo>
                    <a:pt x="55827" y="146401"/>
                  </a:lnTo>
                  <a:lnTo>
                    <a:pt x="39103" y="149872"/>
                  </a:lnTo>
                  <a:lnTo>
                    <a:pt x="68754" y="86857"/>
                  </a:lnTo>
                  <a:lnTo>
                    <a:pt x="98137" y="41857"/>
                  </a:lnTo>
                  <a:lnTo>
                    <a:pt x="120822" y="14771"/>
                  </a:lnTo>
                  <a:lnTo>
                    <a:pt x="132562" y="3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EDE9E73F-E518-EFF9-7744-0E0A521B2BC8}"/>
                </a:ext>
              </a:extLst>
            </p:cNvPr>
            <p:cNvSpPr/>
            <p:nvPr/>
          </p:nvSpPr>
          <p:spPr>
            <a:xfrm>
              <a:off x="1587309" y="3120745"/>
              <a:ext cx="669925" cy="474345"/>
            </a:xfrm>
            <a:custGeom>
              <a:avLst/>
              <a:gdLst/>
              <a:ahLst/>
              <a:cxnLst/>
              <a:rect l="l" t="t" r="r" b="b"/>
              <a:pathLst>
                <a:path w="669925" h="474345">
                  <a:moveTo>
                    <a:pt x="20408" y="208051"/>
                  </a:moveTo>
                  <a:lnTo>
                    <a:pt x="0" y="341452"/>
                  </a:lnTo>
                  <a:lnTo>
                    <a:pt x="171" y="347972"/>
                  </a:lnTo>
                  <a:lnTo>
                    <a:pt x="2259" y="354079"/>
                  </a:lnTo>
                  <a:lnTo>
                    <a:pt x="200672" y="468261"/>
                  </a:lnTo>
                  <a:lnTo>
                    <a:pt x="215557" y="474040"/>
                  </a:lnTo>
                  <a:lnTo>
                    <a:pt x="231013" y="474040"/>
                  </a:lnTo>
                  <a:lnTo>
                    <a:pt x="238658" y="472109"/>
                  </a:lnTo>
                  <a:lnTo>
                    <a:pt x="245478" y="468261"/>
                  </a:lnTo>
                  <a:lnTo>
                    <a:pt x="655345" y="241541"/>
                  </a:lnTo>
                  <a:lnTo>
                    <a:pt x="663539" y="233926"/>
                  </a:lnTo>
                  <a:lnTo>
                    <a:pt x="667061" y="226174"/>
                  </a:lnTo>
                  <a:lnTo>
                    <a:pt x="51015" y="226174"/>
                  </a:lnTo>
                  <a:lnTo>
                    <a:pt x="20408" y="208051"/>
                  </a:lnTo>
                  <a:close/>
                </a:path>
                <a:path w="669925" h="474345">
                  <a:moveTo>
                    <a:pt x="482993" y="0"/>
                  </a:moveTo>
                  <a:lnTo>
                    <a:pt x="51015" y="226174"/>
                  </a:lnTo>
                  <a:lnTo>
                    <a:pt x="667061" y="226174"/>
                  </a:lnTo>
                  <a:lnTo>
                    <a:pt x="667746" y="224664"/>
                  </a:lnTo>
                  <a:lnTo>
                    <a:pt x="669297" y="216843"/>
                  </a:lnTo>
                  <a:lnTo>
                    <a:pt x="669518" y="213550"/>
                  </a:lnTo>
                  <a:lnTo>
                    <a:pt x="668325" y="204762"/>
                  </a:lnTo>
                  <a:lnTo>
                    <a:pt x="631532" y="204762"/>
                  </a:lnTo>
                  <a:lnTo>
                    <a:pt x="524383" y="147662"/>
                  </a:lnTo>
                  <a:lnTo>
                    <a:pt x="483631" y="111159"/>
                  </a:lnTo>
                  <a:lnTo>
                    <a:pt x="475640" y="67525"/>
                  </a:lnTo>
                  <a:lnTo>
                    <a:pt x="482993" y="0"/>
                  </a:lnTo>
                  <a:close/>
                </a:path>
                <a:path w="669925" h="474345">
                  <a:moveTo>
                    <a:pt x="654761" y="178955"/>
                  </a:moveTo>
                  <a:lnTo>
                    <a:pt x="629831" y="199821"/>
                  </a:lnTo>
                  <a:lnTo>
                    <a:pt x="631532" y="204762"/>
                  </a:lnTo>
                  <a:lnTo>
                    <a:pt x="668325" y="204762"/>
                  </a:lnTo>
                  <a:lnTo>
                    <a:pt x="667212" y="196561"/>
                  </a:lnTo>
                  <a:lnTo>
                    <a:pt x="662139" y="185956"/>
                  </a:lnTo>
                  <a:lnTo>
                    <a:pt x="657067" y="180499"/>
                  </a:lnTo>
                  <a:lnTo>
                    <a:pt x="654761" y="178955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DB229983-46CB-7C9D-6BCD-842FF92E241F}"/>
                </a:ext>
              </a:extLst>
            </p:cNvPr>
            <p:cNvSpPr/>
            <p:nvPr/>
          </p:nvSpPr>
          <p:spPr>
            <a:xfrm>
              <a:off x="1814626" y="3268408"/>
              <a:ext cx="442595" cy="326390"/>
            </a:xfrm>
            <a:custGeom>
              <a:avLst/>
              <a:gdLst/>
              <a:ahLst/>
              <a:cxnLst/>
              <a:rect l="l" t="t" r="r" b="b"/>
              <a:pathLst>
                <a:path w="442594" h="326389">
                  <a:moveTo>
                    <a:pt x="297065" y="0"/>
                  </a:moveTo>
                  <a:lnTo>
                    <a:pt x="148321" y="93946"/>
                  </a:lnTo>
                  <a:lnTo>
                    <a:pt x="44221" y="160299"/>
                  </a:lnTo>
                  <a:lnTo>
                    <a:pt x="0" y="272287"/>
                  </a:lnTo>
                  <a:lnTo>
                    <a:pt x="0" y="326097"/>
                  </a:lnTo>
                  <a:lnTo>
                    <a:pt x="428028" y="93878"/>
                  </a:lnTo>
                  <a:lnTo>
                    <a:pt x="442201" y="65887"/>
                  </a:lnTo>
                  <a:lnTo>
                    <a:pt x="441008" y="57099"/>
                  </a:lnTo>
                  <a:lnTo>
                    <a:pt x="404215" y="57099"/>
                  </a:lnTo>
                  <a:lnTo>
                    <a:pt x="297065" y="0"/>
                  </a:lnTo>
                  <a:close/>
                </a:path>
                <a:path w="442594" h="326389">
                  <a:moveTo>
                    <a:pt x="427443" y="31292"/>
                  </a:moveTo>
                  <a:lnTo>
                    <a:pt x="402513" y="52158"/>
                  </a:lnTo>
                  <a:lnTo>
                    <a:pt x="404215" y="57099"/>
                  </a:lnTo>
                  <a:lnTo>
                    <a:pt x="441008" y="57099"/>
                  </a:lnTo>
                  <a:lnTo>
                    <a:pt x="439895" y="48898"/>
                  </a:lnTo>
                  <a:lnTo>
                    <a:pt x="434822" y="38293"/>
                  </a:lnTo>
                  <a:lnTo>
                    <a:pt x="429749" y="32837"/>
                  </a:lnTo>
                  <a:lnTo>
                    <a:pt x="427443" y="31292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5D11AABE-EB4E-08C7-B16F-1FA04CCD9854}"/>
                </a:ext>
              </a:extLst>
            </p:cNvPr>
            <p:cNvSpPr/>
            <p:nvPr/>
          </p:nvSpPr>
          <p:spPr>
            <a:xfrm>
              <a:off x="1625853" y="3085604"/>
              <a:ext cx="624205" cy="467359"/>
            </a:xfrm>
            <a:custGeom>
              <a:avLst/>
              <a:gdLst/>
              <a:ahLst/>
              <a:cxnLst/>
              <a:rect l="l" t="t" r="r" b="b"/>
              <a:pathLst>
                <a:path w="624205" h="467360">
                  <a:moveTo>
                    <a:pt x="446722" y="0"/>
                  </a:moveTo>
                  <a:lnTo>
                    <a:pt x="20408" y="222338"/>
                  </a:lnTo>
                  <a:lnTo>
                    <a:pt x="571" y="354075"/>
                  </a:lnTo>
                  <a:lnTo>
                    <a:pt x="0" y="360121"/>
                  </a:lnTo>
                  <a:lnTo>
                    <a:pt x="1701" y="366725"/>
                  </a:lnTo>
                  <a:lnTo>
                    <a:pt x="6235" y="371094"/>
                  </a:lnTo>
                  <a:lnTo>
                    <a:pt x="7378" y="372744"/>
                  </a:lnTo>
                  <a:lnTo>
                    <a:pt x="9626" y="374408"/>
                  </a:lnTo>
                  <a:lnTo>
                    <a:pt x="11912" y="375488"/>
                  </a:lnTo>
                  <a:lnTo>
                    <a:pt x="168948" y="461683"/>
                  </a:lnTo>
                  <a:lnTo>
                    <a:pt x="175742" y="465251"/>
                  </a:lnTo>
                  <a:lnTo>
                    <a:pt x="183248" y="467042"/>
                  </a:lnTo>
                  <a:lnTo>
                    <a:pt x="198272" y="467042"/>
                  </a:lnTo>
                  <a:lnTo>
                    <a:pt x="616800" y="237705"/>
                  </a:lnTo>
                  <a:lnTo>
                    <a:pt x="623592" y="226106"/>
                  </a:lnTo>
                  <a:lnTo>
                    <a:pt x="621894" y="219408"/>
                  </a:lnTo>
                  <a:lnTo>
                    <a:pt x="616800" y="214096"/>
                  </a:lnTo>
                  <a:lnTo>
                    <a:pt x="479590" y="140525"/>
                  </a:lnTo>
                  <a:lnTo>
                    <a:pt x="461112" y="127031"/>
                  </a:lnTo>
                  <a:lnTo>
                    <a:pt x="447786" y="109518"/>
                  </a:lnTo>
                  <a:lnTo>
                    <a:pt x="440303" y="89119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BD4B0CC-BD19-C89A-E166-F7B7FC4633F1}"/>
                </a:ext>
              </a:extLst>
            </p:cNvPr>
            <p:cNvSpPr/>
            <p:nvPr/>
          </p:nvSpPr>
          <p:spPr>
            <a:xfrm>
              <a:off x="1625853" y="3085604"/>
              <a:ext cx="454659" cy="371475"/>
            </a:xfrm>
            <a:custGeom>
              <a:avLst/>
              <a:gdLst/>
              <a:ahLst/>
              <a:cxnLst/>
              <a:rect l="l" t="t" r="r" b="b"/>
              <a:pathLst>
                <a:path w="454660" h="371475">
                  <a:moveTo>
                    <a:pt x="446722" y="0"/>
                  </a:moveTo>
                  <a:lnTo>
                    <a:pt x="20967" y="222338"/>
                  </a:lnTo>
                  <a:lnTo>
                    <a:pt x="1130" y="354075"/>
                  </a:lnTo>
                  <a:lnTo>
                    <a:pt x="0" y="360121"/>
                  </a:lnTo>
                  <a:lnTo>
                    <a:pt x="2273" y="366725"/>
                  </a:lnTo>
                  <a:lnTo>
                    <a:pt x="6235" y="371094"/>
                  </a:lnTo>
                  <a:lnTo>
                    <a:pt x="454659" y="120218"/>
                  </a:lnTo>
                  <a:lnTo>
                    <a:pt x="447003" y="108041"/>
                  </a:lnTo>
                  <a:lnTo>
                    <a:pt x="441902" y="94835"/>
                  </a:lnTo>
                  <a:lnTo>
                    <a:pt x="439354" y="81007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42CCABC0-2B6D-2782-A488-D0D8EB25EF03}"/>
                </a:ext>
              </a:extLst>
            </p:cNvPr>
            <p:cNvSpPr/>
            <p:nvPr/>
          </p:nvSpPr>
          <p:spPr>
            <a:xfrm>
              <a:off x="757910" y="1585721"/>
              <a:ext cx="658495" cy="362585"/>
            </a:xfrm>
            <a:custGeom>
              <a:avLst/>
              <a:gdLst/>
              <a:ahLst/>
              <a:cxnLst/>
              <a:rect l="l" t="t" r="r" b="b"/>
              <a:pathLst>
                <a:path w="658494" h="362585">
                  <a:moveTo>
                    <a:pt x="282905" y="31661"/>
                  </a:moveTo>
                  <a:lnTo>
                    <a:pt x="277761" y="26530"/>
                  </a:lnTo>
                  <a:lnTo>
                    <a:pt x="266382" y="26530"/>
                  </a:lnTo>
                  <a:lnTo>
                    <a:pt x="262026" y="27736"/>
                  </a:lnTo>
                  <a:lnTo>
                    <a:pt x="220522" y="51130"/>
                  </a:lnTo>
                  <a:lnTo>
                    <a:pt x="220522" y="11798"/>
                  </a:lnTo>
                  <a:lnTo>
                    <a:pt x="214274" y="5537"/>
                  </a:lnTo>
                  <a:lnTo>
                    <a:pt x="200774" y="5537"/>
                  </a:lnTo>
                  <a:lnTo>
                    <a:pt x="169506" y="28625"/>
                  </a:lnTo>
                  <a:lnTo>
                    <a:pt x="167119" y="16408"/>
                  </a:lnTo>
                  <a:lnTo>
                    <a:pt x="161417" y="7429"/>
                  </a:lnTo>
                  <a:lnTo>
                    <a:pt x="152882" y="1892"/>
                  </a:lnTo>
                  <a:lnTo>
                    <a:pt x="142024" y="0"/>
                  </a:lnTo>
                  <a:lnTo>
                    <a:pt x="135953" y="482"/>
                  </a:lnTo>
                  <a:lnTo>
                    <a:pt x="92532" y="25146"/>
                  </a:lnTo>
                  <a:lnTo>
                    <a:pt x="63804" y="68935"/>
                  </a:lnTo>
                  <a:lnTo>
                    <a:pt x="59537" y="91757"/>
                  </a:lnTo>
                  <a:lnTo>
                    <a:pt x="59537" y="141173"/>
                  </a:lnTo>
                  <a:lnTo>
                    <a:pt x="26085" y="159283"/>
                  </a:lnTo>
                  <a:lnTo>
                    <a:pt x="16040" y="166852"/>
                  </a:lnTo>
                  <a:lnTo>
                    <a:pt x="8153" y="176174"/>
                  </a:lnTo>
                  <a:lnTo>
                    <a:pt x="2717" y="186931"/>
                  </a:lnTo>
                  <a:lnTo>
                    <a:pt x="0" y="198805"/>
                  </a:lnTo>
                  <a:lnTo>
                    <a:pt x="0" y="208127"/>
                  </a:lnTo>
                  <a:lnTo>
                    <a:pt x="5511" y="213410"/>
                  </a:lnTo>
                  <a:lnTo>
                    <a:pt x="17246" y="213410"/>
                  </a:lnTo>
                  <a:lnTo>
                    <a:pt x="21551" y="212242"/>
                  </a:lnTo>
                  <a:lnTo>
                    <a:pt x="158178" y="135674"/>
                  </a:lnTo>
                  <a:lnTo>
                    <a:pt x="256806" y="80772"/>
                  </a:lnTo>
                  <a:lnTo>
                    <a:pt x="266865" y="73215"/>
                  </a:lnTo>
                  <a:lnTo>
                    <a:pt x="274739" y="63893"/>
                  </a:lnTo>
                  <a:lnTo>
                    <a:pt x="280174" y="53136"/>
                  </a:lnTo>
                  <a:lnTo>
                    <a:pt x="282905" y="41249"/>
                  </a:lnTo>
                  <a:lnTo>
                    <a:pt x="282905" y="31661"/>
                  </a:lnTo>
                  <a:close/>
                </a:path>
                <a:path w="658494" h="362585">
                  <a:moveTo>
                    <a:pt x="658190" y="107670"/>
                  </a:moveTo>
                  <a:lnTo>
                    <a:pt x="656844" y="98755"/>
                  </a:lnTo>
                  <a:lnTo>
                    <a:pt x="653072" y="92214"/>
                  </a:lnTo>
                  <a:lnTo>
                    <a:pt x="647217" y="88188"/>
                  </a:lnTo>
                  <a:lnTo>
                    <a:pt x="639648" y="86804"/>
                  </a:lnTo>
                  <a:lnTo>
                    <a:pt x="633958" y="86804"/>
                  </a:lnTo>
                  <a:lnTo>
                    <a:pt x="627303" y="88760"/>
                  </a:lnTo>
                  <a:lnTo>
                    <a:pt x="566343" y="123050"/>
                  </a:lnTo>
                  <a:lnTo>
                    <a:pt x="566343" y="81876"/>
                  </a:lnTo>
                  <a:lnTo>
                    <a:pt x="564680" y="71081"/>
                  </a:lnTo>
                  <a:lnTo>
                    <a:pt x="560044" y="63144"/>
                  </a:lnTo>
                  <a:lnTo>
                    <a:pt x="552869" y="58254"/>
                  </a:lnTo>
                  <a:lnTo>
                    <a:pt x="543648" y="56578"/>
                  </a:lnTo>
                  <a:lnTo>
                    <a:pt x="537095" y="56578"/>
                  </a:lnTo>
                  <a:lnTo>
                    <a:pt x="497459" y="82613"/>
                  </a:lnTo>
                  <a:lnTo>
                    <a:pt x="491515" y="90119"/>
                  </a:lnTo>
                  <a:lnTo>
                    <a:pt x="488010" y="72174"/>
                  </a:lnTo>
                  <a:lnTo>
                    <a:pt x="479679" y="59042"/>
                  </a:lnTo>
                  <a:lnTo>
                    <a:pt x="467258" y="50990"/>
                  </a:lnTo>
                  <a:lnTo>
                    <a:pt x="451434" y="48234"/>
                  </a:lnTo>
                  <a:lnTo>
                    <a:pt x="442391" y="48958"/>
                  </a:lnTo>
                  <a:lnTo>
                    <a:pt x="377596" y="85077"/>
                  </a:lnTo>
                  <a:lnTo>
                    <a:pt x="352196" y="115849"/>
                  </a:lnTo>
                  <a:lnTo>
                    <a:pt x="328815" y="182892"/>
                  </a:lnTo>
                  <a:lnTo>
                    <a:pt x="328815" y="255346"/>
                  </a:lnTo>
                  <a:lnTo>
                    <a:pt x="279488" y="282803"/>
                  </a:lnTo>
                  <a:lnTo>
                    <a:pt x="264464" y="293903"/>
                  </a:lnTo>
                  <a:lnTo>
                    <a:pt x="252425" y="308610"/>
                  </a:lnTo>
                  <a:lnTo>
                    <a:pt x="244424" y="324967"/>
                  </a:lnTo>
                  <a:lnTo>
                    <a:pt x="241515" y="340995"/>
                  </a:lnTo>
                  <a:lnTo>
                    <a:pt x="242874" y="350050"/>
                  </a:lnTo>
                  <a:lnTo>
                    <a:pt x="246722" y="356717"/>
                  </a:lnTo>
                  <a:lnTo>
                    <a:pt x="252691" y="360845"/>
                  </a:lnTo>
                  <a:lnTo>
                    <a:pt x="260413" y="362254"/>
                  </a:lnTo>
                  <a:lnTo>
                    <a:pt x="266026" y="362254"/>
                  </a:lnTo>
                  <a:lnTo>
                    <a:pt x="272529" y="360362"/>
                  </a:lnTo>
                  <a:lnTo>
                    <a:pt x="345249" y="319582"/>
                  </a:lnTo>
                  <a:lnTo>
                    <a:pt x="474497" y="247662"/>
                  </a:lnTo>
                  <a:lnTo>
                    <a:pt x="619645" y="165874"/>
                  </a:lnTo>
                  <a:lnTo>
                    <a:pt x="634746" y="154774"/>
                  </a:lnTo>
                  <a:lnTo>
                    <a:pt x="646988" y="140068"/>
                  </a:lnTo>
                  <a:lnTo>
                    <a:pt x="655193" y="123723"/>
                  </a:lnTo>
                  <a:lnTo>
                    <a:pt x="658190" y="10767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0FD87279-125E-E378-1F44-141329638217}"/>
                </a:ext>
              </a:extLst>
            </p:cNvPr>
            <p:cNvSpPr/>
            <p:nvPr/>
          </p:nvSpPr>
          <p:spPr>
            <a:xfrm>
              <a:off x="1000554" y="1461477"/>
              <a:ext cx="1668145" cy="2205355"/>
            </a:xfrm>
            <a:custGeom>
              <a:avLst/>
              <a:gdLst/>
              <a:ahLst/>
              <a:cxnLst/>
              <a:rect l="l" t="t" r="r" b="b"/>
              <a:pathLst>
                <a:path w="1668145" h="2205354">
                  <a:moveTo>
                    <a:pt x="1596354" y="0"/>
                  </a:moveTo>
                  <a:lnTo>
                    <a:pt x="1590309" y="0"/>
                  </a:lnTo>
                  <a:lnTo>
                    <a:pt x="1584171" y="820"/>
                  </a:lnTo>
                  <a:lnTo>
                    <a:pt x="1578269" y="2451"/>
                  </a:lnTo>
                  <a:lnTo>
                    <a:pt x="1576555" y="2997"/>
                  </a:lnTo>
                  <a:lnTo>
                    <a:pt x="1574853" y="4102"/>
                  </a:lnTo>
                  <a:lnTo>
                    <a:pt x="1573735" y="4648"/>
                  </a:lnTo>
                  <a:lnTo>
                    <a:pt x="19272" y="880262"/>
                  </a:lnTo>
                  <a:lnTo>
                    <a:pt x="15312" y="882446"/>
                  </a:lnTo>
                  <a:lnTo>
                    <a:pt x="11913" y="885202"/>
                  </a:lnTo>
                  <a:lnTo>
                    <a:pt x="0" y="913193"/>
                  </a:lnTo>
                  <a:lnTo>
                    <a:pt x="0" y="2150579"/>
                  </a:lnTo>
                  <a:lnTo>
                    <a:pt x="17940" y="2185795"/>
                  </a:lnTo>
                  <a:lnTo>
                    <a:pt x="59515" y="2203964"/>
                  </a:lnTo>
                  <a:lnTo>
                    <a:pt x="71293" y="2204948"/>
                  </a:lnTo>
                  <a:lnTo>
                    <a:pt x="77123" y="2204948"/>
                  </a:lnTo>
                  <a:lnTo>
                    <a:pt x="82800" y="2204135"/>
                  </a:lnTo>
                  <a:lnTo>
                    <a:pt x="87881" y="2202192"/>
                  </a:lnTo>
                  <a:lnTo>
                    <a:pt x="76528" y="2126983"/>
                  </a:lnTo>
                  <a:lnTo>
                    <a:pt x="1576555" y="1281023"/>
                  </a:lnTo>
                  <a:lnTo>
                    <a:pt x="1585343" y="1274598"/>
                  </a:lnTo>
                  <a:lnTo>
                    <a:pt x="1591947" y="1266324"/>
                  </a:lnTo>
                  <a:lnTo>
                    <a:pt x="1596104" y="1256615"/>
                  </a:lnTo>
                  <a:lnTo>
                    <a:pt x="1597548" y="1245882"/>
                  </a:lnTo>
                  <a:lnTo>
                    <a:pt x="1597548" y="99072"/>
                  </a:lnTo>
                  <a:lnTo>
                    <a:pt x="1618577" y="87934"/>
                  </a:lnTo>
                  <a:lnTo>
                    <a:pt x="1641625" y="75463"/>
                  </a:lnTo>
                  <a:lnTo>
                    <a:pt x="1660207" y="64639"/>
                  </a:lnTo>
                  <a:lnTo>
                    <a:pt x="1667842" y="58445"/>
                  </a:lnTo>
                  <a:lnTo>
                    <a:pt x="1667425" y="52020"/>
                  </a:lnTo>
                  <a:lnTo>
                    <a:pt x="1636092" y="12877"/>
                  </a:lnTo>
                  <a:lnTo>
                    <a:pt x="1606933" y="820"/>
                  </a:lnTo>
                  <a:lnTo>
                    <a:pt x="1596354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51F46DB-9634-60E6-C049-DE3FAF39BAE7}"/>
                </a:ext>
              </a:extLst>
            </p:cNvPr>
            <p:cNvSpPr/>
            <p:nvPr/>
          </p:nvSpPr>
          <p:spPr>
            <a:xfrm>
              <a:off x="1009629" y="1461477"/>
              <a:ext cx="1659255" cy="966469"/>
            </a:xfrm>
            <a:custGeom>
              <a:avLst/>
              <a:gdLst/>
              <a:ahLst/>
              <a:cxnLst/>
              <a:rect l="l" t="t" r="r" b="b"/>
              <a:pathLst>
                <a:path w="1659255" h="966469">
                  <a:moveTo>
                    <a:pt x="1587279" y="0"/>
                  </a:moveTo>
                  <a:lnTo>
                    <a:pt x="1581233" y="0"/>
                  </a:lnTo>
                  <a:lnTo>
                    <a:pt x="1575095" y="820"/>
                  </a:lnTo>
                  <a:lnTo>
                    <a:pt x="1569194" y="2451"/>
                  </a:lnTo>
                  <a:lnTo>
                    <a:pt x="1567479" y="2997"/>
                  </a:lnTo>
                  <a:lnTo>
                    <a:pt x="1565777" y="4102"/>
                  </a:lnTo>
                  <a:lnTo>
                    <a:pt x="1564660" y="4648"/>
                  </a:lnTo>
                  <a:lnTo>
                    <a:pt x="10196" y="880262"/>
                  </a:lnTo>
                  <a:lnTo>
                    <a:pt x="6236" y="882446"/>
                  </a:lnTo>
                  <a:lnTo>
                    <a:pt x="2838" y="885202"/>
                  </a:lnTo>
                  <a:lnTo>
                    <a:pt x="0" y="888492"/>
                  </a:lnTo>
                  <a:lnTo>
                    <a:pt x="134362" y="965911"/>
                  </a:lnTo>
                  <a:lnTo>
                    <a:pt x="1588472" y="189636"/>
                  </a:lnTo>
                  <a:lnTo>
                    <a:pt x="1588472" y="99072"/>
                  </a:lnTo>
                  <a:lnTo>
                    <a:pt x="1609502" y="87934"/>
                  </a:lnTo>
                  <a:lnTo>
                    <a:pt x="1632549" y="75463"/>
                  </a:lnTo>
                  <a:lnTo>
                    <a:pt x="1651132" y="64639"/>
                  </a:lnTo>
                  <a:lnTo>
                    <a:pt x="1658767" y="58445"/>
                  </a:lnTo>
                  <a:lnTo>
                    <a:pt x="1658349" y="52020"/>
                  </a:lnTo>
                  <a:lnTo>
                    <a:pt x="1627017" y="12877"/>
                  </a:lnTo>
                  <a:lnTo>
                    <a:pt x="1597858" y="820"/>
                  </a:lnTo>
                  <a:lnTo>
                    <a:pt x="1587279" y="0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FC691F3C-5FB3-5EBE-0BB3-A39EC9B91C85}"/>
                </a:ext>
              </a:extLst>
            </p:cNvPr>
            <p:cNvSpPr/>
            <p:nvPr/>
          </p:nvSpPr>
          <p:spPr>
            <a:xfrm>
              <a:off x="1070862" y="1505648"/>
              <a:ext cx="1597660" cy="2159635"/>
            </a:xfrm>
            <a:custGeom>
              <a:avLst/>
              <a:gdLst/>
              <a:ahLst/>
              <a:cxnLst/>
              <a:rect l="l" t="t" r="r" b="b"/>
              <a:pathLst>
                <a:path w="1597660" h="2159635">
                  <a:moveTo>
                    <a:pt x="1590168" y="0"/>
                  </a:moveTo>
                  <a:lnTo>
                    <a:pt x="1579208" y="0"/>
                  </a:lnTo>
                  <a:lnTo>
                    <a:pt x="1576388" y="698"/>
                  </a:lnTo>
                  <a:lnTo>
                    <a:pt x="19833" y="877811"/>
                  </a:lnTo>
                  <a:lnTo>
                    <a:pt x="0" y="911301"/>
                  </a:lnTo>
                  <a:lnTo>
                    <a:pt x="0" y="2154377"/>
                  </a:lnTo>
                  <a:lnTo>
                    <a:pt x="5506" y="2159025"/>
                  </a:lnTo>
                  <a:lnTo>
                    <a:pt x="13595" y="2159025"/>
                  </a:lnTo>
                  <a:lnTo>
                    <a:pt x="1576553" y="1278572"/>
                  </a:lnTo>
                  <a:lnTo>
                    <a:pt x="1597534" y="1243431"/>
                  </a:lnTo>
                  <a:lnTo>
                    <a:pt x="1597534" y="6286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FF053678-A327-DB6D-F255-374DC73C37C2}"/>
                </a:ext>
              </a:extLst>
            </p:cNvPr>
            <p:cNvSpPr/>
            <p:nvPr/>
          </p:nvSpPr>
          <p:spPr>
            <a:xfrm>
              <a:off x="1126980" y="1587449"/>
              <a:ext cx="1485900" cy="1925320"/>
            </a:xfrm>
            <a:custGeom>
              <a:avLst/>
              <a:gdLst/>
              <a:ahLst/>
              <a:cxnLst/>
              <a:rect l="l" t="t" r="r" b="b"/>
              <a:pathLst>
                <a:path w="1485900" h="1925320">
                  <a:moveTo>
                    <a:pt x="1478869" y="0"/>
                  </a:moveTo>
                  <a:lnTo>
                    <a:pt x="1468772" y="0"/>
                  </a:lnTo>
                  <a:lnTo>
                    <a:pt x="1466169" y="673"/>
                  </a:lnTo>
                  <a:lnTo>
                    <a:pt x="18133" y="816876"/>
                  </a:lnTo>
                  <a:lnTo>
                    <a:pt x="0" y="847623"/>
                  </a:lnTo>
                  <a:lnTo>
                    <a:pt x="0" y="1920570"/>
                  </a:lnTo>
                  <a:lnTo>
                    <a:pt x="5284" y="1924926"/>
                  </a:lnTo>
                  <a:lnTo>
                    <a:pt x="12865" y="1924926"/>
                  </a:lnTo>
                  <a:lnTo>
                    <a:pt x="1466004" y="1106182"/>
                  </a:lnTo>
                  <a:lnTo>
                    <a:pt x="1485854" y="1073238"/>
                  </a:lnTo>
                  <a:lnTo>
                    <a:pt x="1485854" y="6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3D6B61C3-F351-406D-A368-2F7B0FEBAFC7}"/>
                </a:ext>
              </a:extLst>
            </p:cNvPr>
            <p:cNvSpPr/>
            <p:nvPr/>
          </p:nvSpPr>
          <p:spPr>
            <a:xfrm>
              <a:off x="2498318" y="1578660"/>
              <a:ext cx="394335" cy="546100"/>
            </a:xfrm>
            <a:custGeom>
              <a:avLst/>
              <a:gdLst/>
              <a:ahLst/>
              <a:cxnLst/>
              <a:rect l="l" t="t" r="r" b="b"/>
              <a:pathLst>
                <a:path w="394335" h="546100">
                  <a:moveTo>
                    <a:pt x="394004" y="6032"/>
                  </a:moveTo>
                  <a:lnTo>
                    <a:pt x="383806" y="0"/>
                  </a:lnTo>
                  <a:lnTo>
                    <a:pt x="95834" y="162890"/>
                  </a:lnTo>
                  <a:lnTo>
                    <a:pt x="88442" y="144373"/>
                  </a:lnTo>
                  <a:lnTo>
                    <a:pt x="0" y="193243"/>
                  </a:lnTo>
                  <a:lnTo>
                    <a:pt x="0" y="536346"/>
                  </a:lnTo>
                  <a:lnTo>
                    <a:pt x="1143" y="545680"/>
                  </a:lnTo>
                  <a:lnTo>
                    <a:pt x="45351" y="532511"/>
                  </a:lnTo>
                  <a:lnTo>
                    <a:pt x="394004" y="345313"/>
                  </a:lnTo>
                  <a:lnTo>
                    <a:pt x="394004" y="6032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BF8C475C-0780-3200-126E-1B87F5018834}"/>
                </a:ext>
              </a:extLst>
            </p:cNvPr>
            <p:cNvSpPr/>
            <p:nvPr/>
          </p:nvSpPr>
          <p:spPr>
            <a:xfrm>
              <a:off x="2498318" y="1584693"/>
              <a:ext cx="394335" cy="539750"/>
            </a:xfrm>
            <a:custGeom>
              <a:avLst/>
              <a:gdLst/>
              <a:ahLst/>
              <a:cxnLst/>
              <a:rect l="l" t="t" r="r" b="b"/>
              <a:pathLst>
                <a:path w="394335" h="539750">
                  <a:moveTo>
                    <a:pt x="394004" y="0"/>
                  </a:moveTo>
                  <a:lnTo>
                    <a:pt x="99199" y="165252"/>
                  </a:lnTo>
                  <a:lnTo>
                    <a:pt x="88442" y="138341"/>
                  </a:lnTo>
                  <a:lnTo>
                    <a:pt x="0" y="187210"/>
                  </a:lnTo>
                  <a:lnTo>
                    <a:pt x="0" y="530313"/>
                  </a:lnTo>
                  <a:lnTo>
                    <a:pt x="1143" y="539648"/>
                  </a:lnTo>
                  <a:lnTo>
                    <a:pt x="45351" y="526478"/>
                  </a:lnTo>
                  <a:lnTo>
                    <a:pt x="394004" y="339280"/>
                  </a:lnTo>
                  <a:lnTo>
                    <a:pt x="394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5855E7F9-6FC9-1B7C-58C6-244D9E319150}"/>
                </a:ext>
              </a:extLst>
            </p:cNvPr>
            <p:cNvSpPr/>
            <p:nvPr/>
          </p:nvSpPr>
          <p:spPr>
            <a:xfrm>
              <a:off x="2602064" y="1538579"/>
              <a:ext cx="313690" cy="434975"/>
            </a:xfrm>
            <a:custGeom>
              <a:avLst/>
              <a:gdLst/>
              <a:ahLst/>
              <a:cxnLst/>
              <a:rect l="l" t="t" r="r" b="b"/>
              <a:pathLst>
                <a:path w="313689" h="434975">
                  <a:moveTo>
                    <a:pt x="303288" y="0"/>
                  </a:moveTo>
                  <a:lnTo>
                    <a:pt x="300024" y="0"/>
                  </a:lnTo>
                  <a:lnTo>
                    <a:pt x="298475" y="558"/>
                  </a:lnTo>
                  <a:lnTo>
                    <a:pt x="297052" y="1650"/>
                  </a:lnTo>
                  <a:lnTo>
                    <a:pt x="7366" y="164693"/>
                  </a:lnTo>
                  <a:lnTo>
                    <a:pt x="5676" y="165798"/>
                  </a:lnTo>
                  <a:lnTo>
                    <a:pt x="4533" y="166903"/>
                  </a:lnTo>
                  <a:lnTo>
                    <a:pt x="3390" y="168541"/>
                  </a:lnTo>
                  <a:lnTo>
                    <a:pt x="1130" y="171297"/>
                  </a:lnTo>
                  <a:lnTo>
                    <a:pt x="0" y="174586"/>
                  </a:lnTo>
                  <a:lnTo>
                    <a:pt x="0" y="428205"/>
                  </a:lnTo>
                  <a:lnTo>
                    <a:pt x="2273" y="431507"/>
                  </a:lnTo>
                  <a:lnTo>
                    <a:pt x="5092" y="433146"/>
                  </a:lnTo>
                  <a:lnTo>
                    <a:pt x="7086" y="433971"/>
                  </a:lnTo>
                  <a:lnTo>
                    <a:pt x="9067" y="434378"/>
                  </a:lnTo>
                  <a:lnTo>
                    <a:pt x="13030" y="434378"/>
                  </a:lnTo>
                  <a:lnTo>
                    <a:pt x="15024" y="433971"/>
                  </a:lnTo>
                  <a:lnTo>
                    <a:pt x="16334" y="433425"/>
                  </a:lnTo>
                  <a:lnTo>
                    <a:pt x="13246" y="433425"/>
                  </a:lnTo>
                  <a:lnTo>
                    <a:pt x="11365" y="431507"/>
                  </a:lnTo>
                  <a:lnTo>
                    <a:pt x="11328" y="176225"/>
                  </a:lnTo>
                  <a:lnTo>
                    <a:pt x="14173" y="171830"/>
                  </a:lnTo>
                  <a:lnTo>
                    <a:pt x="18707" y="169087"/>
                  </a:lnTo>
                  <a:lnTo>
                    <a:pt x="307822" y="6045"/>
                  </a:lnTo>
                  <a:lnTo>
                    <a:pt x="308457" y="5600"/>
                  </a:lnTo>
                  <a:lnTo>
                    <a:pt x="309168" y="5384"/>
                  </a:lnTo>
                  <a:lnTo>
                    <a:pt x="312671" y="5384"/>
                  </a:lnTo>
                  <a:lnTo>
                    <a:pt x="312369" y="4940"/>
                  </a:lnTo>
                  <a:lnTo>
                    <a:pt x="306692" y="1650"/>
                  </a:lnTo>
                  <a:lnTo>
                    <a:pt x="304990" y="558"/>
                  </a:lnTo>
                  <a:lnTo>
                    <a:pt x="303288" y="0"/>
                  </a:lnTo>
                  <a:close/>
                </a:path>
                <a:path w="313689" h="434975">
                  <a:moveTo>
                    <a:pt x="17005" y="433146"/>
                  </a:moveTo>
                  <a:lnTo>
                    <a:pt x="16497" y="433349"/>
                  </a:lnTo>
                  <a:lnTo>
                    <a:pt x="16001" y="433425"/>
                  </a:lnTo>
                  <a:lnTo>
                    <a:pt x="16334" y="433425"/>
                  </a:lnTo>
                  <a:lnTo>
                    <a:pt x="17005" y="433146"/>
                  </a:lnTo>
                  <a:close/>
                </a:path>
                <a:path w="313689" h="434975">
                  <a:moveTo>
                    <a:pt x="312671" y="5384"/>
                  </a:moveTo>
                  <a:lnTo>
                    <a:pt x="311721" y="5384"/>
                  </a:lnTo>
                  <a:lnTo>
                    <a:pt x="313499" y="6794"/>
                  </a:lnTo>
                  <a:lnTo>
                    <a:pt x="313499" y="6603"/>
                  </a:lnTo>
                  <a:lnTo>
                    <a:pt x="312671" y="53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2BAA008B-79BF-F9AC-2F0F-826F466ABFA5}"/>
                </a:ext>
              </a:extLst>
            </p:cNvPr>
            <p:cNvSpPr/>
            <p:nvPr/>
          </p:nvSpPr>
          <p:spPr>
            <a:xfrm>
              <a:off x="2605455" y="1538579"/>
              <a:ext cx="310515" cy="175260"/>
            </a:xfrm>
            <a:custGeom>
              <a:avLst/>
              <a:gdLst/>
              <a:ahLst/>
              <a:cxnLst/>
              <a:rect l="l" t="t" r="r" b="b"/>
              <a:pathLst>
                <a:path w="310514" h="175260">
                  <a:moveTo>
                    <a:pt x="299897" y="0"/>
                  </a:moveTo>
                  <a:lnTo>
                    <a:pt x="296633" y="0"/>
                  </a:lnTo>
                  <a:lnTo>
                    <a:pt x="295084" y="558"/>
                  </a:lnTo>
                  <a:lnTo>
                    <a:pt x="293662" y="1650"/>
                  </a:lnTo>
                  <a:lnTo>
                    <a:pt x="3975" y="164693"/>
                  </a:lnTo>
                  <a:lnTo>
                    <a:pt x="2286" y="165252"/>
                  </a:lnTo>
                  <a:lnTo>
                    <a:pt x="1143" y="166903"/>
                  </a:lnTo>
                  <a:lnTo>
                    <a:pt x="0" y="167995"/>
                  </a:lnTo>
                  <a:lnTo>
                    <a:pt x="9639" y="175132"/>
                  </a:lnTo>
                  <a:lnTo>
                    <a:pt x="10782" y="172377"/>
                  </a:lnTo>
                  <a:lnTo>
                    <a:pt x="12484" y="170192"/>
                  </a:lnTo>
                  <a:lnTo>
                    <a:pt x="15316" y="169087"/>
                  </a:lnTo>
                  <a:lnTo>
                    <a:pt x="304431" y="6045"/>
                  </a:lnTo>
                  <a:lnTo>
                    <a:pt x="305066" y="5600"/>
                  </a:lnTo>
                  <a:lnTo>
                    <a:pt x="305777" y="5384"/>
                  </a:lnTo>
                  <a:lnTo>
                    <a:pt x="309280" y="5384"/>
                  </a:lnTo>
                  <a:lnTo>
                    <a:pt x="308978" y="4940"/>
                  </a:lnTo>
                  <a:lnTo>
                    <a:pt x="303301" y="1650"/>
                  </a:lnTo>
                  <a:lnTo>
                    <a:pt x="301599" y="558"/>
                  </a:lnTo>
                  <a:lnTo>
                    <a:pt x="299897" y="0"/>
                  </a:lnTo>
                  <a:close/>
                </a:path>
                <a:path w="310514" h="175260">
                  <a:moveTo>
                    <a:pt x="309280" y="5384"/>
                  </a:moveTo>
                  <a:lnTo>
                    <a:pt x="308330" y="5384"/>
                  </a:lnTo>
                  <a:lnTo>
                    <a:pt x="310108" y="6794"/>
                  </a:lnTo>
                  <a:lnTo>
                    <a:pt x="310108" y="6603"/>
                  </a:lnTo>
                  <a:lnTo>
                    <a:pt x="309280" y="538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E6F1BEA3-0232-59ED-18FC-1FE0FBB082A2}"/>
                </a:ext>
              </a:extLst>
            </p:cNvPr>
            <p:cNvSpPr/>
            <p:nvPr/>
          </p:nvSpPr>
          <p:spPr>
            <a:xfrm>
              <a:off x="2612834" y="1544281"/>
              <a:ext cx="302895" cy="428625"/>
            </a:xfrm>
            <a:custGeom>
              <a:avLst/>
              <a:gdLst/>
              <a:ahLst/>
              <a:cxnLst/>
              <a:rect l="l" t="t" r="r" b="b"/>
              <a:pathLst>
                <a:path w="302894" h="428625">
                  <a:moveTo>
                    <a:pt x="300621" y="0"/>
                  </a:moveTo>
                  <a:lnTo>
                    <a:pt x="298615" y="0"/>
                  </a:lnTo>
                  <a:lnTo>
                    <a:pt x="297052" y="342"/>
                  </a:lnTo>
                  <a:lnTo>
                    <a:pt x="2844" y="166128"/>
                  </a:lnTo>
                  <a:lnTo>
                    <a:pt x="0" y="171069"/>
                  </a:lnTo>
                  <a:lnTo>
                    <a:pt x="0" y="426008"/>
                  </a:lnTo>
                  <a:lnTo>
                    <a:pt x="2362" y="428002"/>
                  </a:lnTo>
                  <a:lnTo>
                    <a:pt x="5778" y="428002"/>
                  </a:lnTo>
                  <a:lnTo>
                    <a:pt x="7378" y="427443"/>
                  </a:lnTo>
                  <a:lnTo>
                    <a:pt x="293662" y="266052"/>
                  </a:lnTo>
                  <a:lnTo>
                    <a:pt x="298754" y="262750"/>
                  </a:lnTo>
                  <a:lnTo>
                    <a:pt x="302729" y="256717"/>
                  </a:lnTo>
                  <a:lnTo>
                    <a:pt x="302729" y="1473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797D7007-3FB2-6898-14EC-05FF18DCD99C}"/>
                </a:ext>
              </a:extLst>
            </p:cNvPr>
            <p:cNvSpPr/>
            <p:nvPr/>
          </p:nvSpPr>
          <p:spPr>
            <a:xfrm>
              <a:off x="2490952" y="1626971"/>
              <a:ext cx="469265" cy="513080"/>
            </a:xfrm>
            <a:custGeom>
              <a:avLst/>
              <a:gdLst/>
              <a:ahLst/>
              <a:cxnLst/>
              <a:rect l="l" t="t" r="r" b="b"/>
              <a:pathLst>
                <a:path w="469264" h="513080">
                  <a:moveTo>
                    <a:pt x="95808" y="96062"/>
                  </a:moveTo>
                  <a:lnTo>
                    <a:pt x="87871" y="90589"/>
                  </a:lnTo>
                  <a:lnTo>
                    <a:pt x="0" y="139992"/>
                  </a:lnTo>
                  <a:lnTo>
                    <a:pt x="7366" y="144932"/>
                  </a:lnTo>
                  <a:lnTo>
                    <a:pt x="95808" y="96062"/>
                  </a:lnTo>
                  <a:close/>
                </a:path>
                <a:path w="469264" h="513080">
                  <a:moveTo>
                    <a:pt x="468833" y="4394"/>
                  </a:moveTo>
                  <a:lnTo>
                    <a:pt x="459181" y="0"/>
                  </a:lnTo>
                  <a:lnTo>
                    <a:pt x="77660" y="214096"/>
                  </a:lnTo>
                  <a:lnTo>
                    <a:pt x="86741" y="218490"/>
                  </a:lnTo>
                  <a:lnTo>
                    <a:pt x="47015" y="376072"/>
                  </a:lnTo>
                  <a:lnTo>
                    <a:pt x="26225" y="458050"/>
                  </a:lnTo>
                  <a:lnTo>
                    <a:pt x="17538" y="490931"/>
                  </a:lnTo>
                  <a:lnTo>
                    <a:pt x="14173" y="501218"/>
                  </a:lnTo>
                  <a:lnTo>
                    <a:pt x="10210" y="512191"/>
                  </a:lnTo>
                  <a:lnTo>
                    <a:pt x="9626" y="512191"/>
                  </a:lnTo>
                  <a:lnTo>
                    <a:pt x="10883" y="512394"/>
                  </a:lnTo>
                  <a:lnTo>
                    <a:pt x="12192" y="512521"/>
                  </a:lnTo>
                  <a:lnTo>
                    <a:pt x="15786" y="512521"/>
                  </a:lnTo>
                  <a:lnTo>
                    <a:pt x="18046" y="512140"/>
                  </a:lnTo>
                  <a:lnTo>
                    <a:pt x="19850" y="511086"/>
                  </a:lnTo>
                  <a:lnTo>
                    <a:pt x="401370" y="297002"/>
                  </a:lnTo>
                  <a:lnTo>
                    <a:pt x="468833" y="4394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473F6FF4-DC94-9926-96A8-63D3ECD1633C}"/>
                </a:ext>
              </a:extLst>
            </p:cNvPr>
            <p:cNvSpPr/>
            <p:nvPr/>
          </p:nvSpPr>
          <p:spPr>
            <a:xfrm>
              <a:off x="2490952" y="1578660"/>
              <a:ext cx="469265" cy="267335"/>
            </a:xfrm>
            <a:custGeom>
              <a:avLst/>
              <a:gdLst/>
              <a:ahLst/>
              <a:cxnLst/>
              <a:rect l="l" t="t" r="r" b="b"/>
              <a:pathLst>
                <a:path w="469264" h="267335">
                  <a:moveTo>
                    <a:pt x="95808" y="144373"/>
                  </a:moveTo>
                  <a:lnTo>
                    <a:pt x="87871" y="138899"/>
                  </a:lnTo>
                  <a:lnTo>
                    <a:pt x="0" y="188302"/>
                  </a:lnTo>
                  <a:lnTo>
                    <a:pt x="7366" y="193243"/>
                  </a:lnTo>
                  <a:lnTo>
                    <a:pt x="95808" y="144373"/>
                  </a:lnTo>
                  <a:close/>
                </a:path>
                <a:path w="469264" h="267335">
                  <a:moveTo>
                    <a:pt x="401370" y="6032"/>
                  </a:moveTo>
                  <a:lnTo>
                    <a:pt x="391172" y="0"/>
                  </a:lnTo>
                  <a:lnTo>
                    <a:pt x="103174" y="163042"/>
                  </a:lnTo>
                  <a:lnTo>
                    <a:pt x="106565" y="171284"/>
                  </a:lnTo>
                  <a:lnTo>
                    <a:pt x="401370" y="6032"/>
                  </a:lnTo>
                  <a:close/>
                </a:path>
                <a:path w="469264" h="267335">
                  <a:moveTo>
                    <a:pt x="468833" y="52705"/>
                  </a:moveTo>
                  <a:lnTo>
                    <a:pt x="459181" y="48310"/>
                  </a:lnTo>
                  <a:lnTo>
                    <a:pt x="77660" y="262407"/>
                  </a:lnTo>
                  <a:lnTo>
                    <a:pt x="86741" y="266801"/>
                  </a:lnTo>
                  <a:lnTo>
                    <a:pt x="468833" y="52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9517FCDD-1843-E7C7-A426-DCDED570B1B8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2FADB69F-B879-0362-F6FE-286531CFC4CE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E3CF8DAD-5855-7631-3F7E-B0F37F91431C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CD506A23-A7D1-6DA8-3AEF-F5DEF33C5467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80F23FD6-BC28-535E-7F49-0E7349AE871D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6D898CC9-5F52-FA7B-D896-0ECCE3341E2B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F0AEFA5C-F3E6-78A6-3B75-4FD3AF65690F}"/>
                </a:ext>
              </a:extLst>
            </p:cNvPr>
            <p:cNvSpPr/>
            <p:nvPr/>
          </p:nvSpPr>
          <p:spPr>
            <a:xfrm>
              <a:off x="729007" y="2851645"/>
              <a:ext cx="518159" cy="643255"/>
            </a:xfrm>
            <a:custGeom>
              <a:avLst/>
              <a:gdLst/>
              <a:ahLst/>
              <a:cxnLst/>
              <a:rect l="l" t="t" r="r" b="b"/>
              <a:pathLst>
                <a:path w="518159" h="643254">
                  <a:moveTo>
                    <a:pt x="513453" y="0"/>
                  </a:moveTo>
                  <a:lnTo>
                    <a:pt x="507453" y="0"/>
                  </a:lnTo>
                  <a:lnTo>
                    <a:pt x="505941" y="381"/>
                  </a:lnTo>
                  <a:lnTo>
                    <a:pt x="10214" y="278968"/>
                  </a:lnTo>
                  <a:lnTo>
                    <a:pt x="3976" y="282257"/>
                  </a:lnTo>
                  <a:lnTo>
                    <a:pt x="0" y="288861"/>
                  </a:lnTo>
                  <a:lnTo>
                    <a:pt x="0" y="639648"/>
                  </a:lnTo>
                  <a:lnTo>
                    <a:pt x="4146" y="643039"/>
                  </a:lnTo>
                  <a:lnTo>
                    <a:pt x="10417" y="643039"/>
                  </a:lnTo>
                  <a:lnTo>
                    <a:pt x="12049" y="642658"/>
                  </a:lnTo>
                  <a:lnTo>
                    <a:pt x="507946" y="364070"/>
                  </a:lnTo>
                  <a:lnTo>
                    <a:pt x="514183" y="360768"/>
                  </a:lnTo>
                  <a:lnTo>
                    <a:pt x="518161" y="354177"/>
                  </a:lnTo>
                  <a:lnTo>
                    <a:pt x="518161" y="8864"/>
                  </a:lnTo>
                  <a:lnTo>
                    <a:pt x="517719" y="3505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3747F053-35E7-D4ED-9642-AFBCF74E1DB4}"/>
                </a:ext>
              </a:extLst>
            </p:cNvPr>
            <p:cNvSpPr/>
            <p:nvPr/>
          </p:nvSpPr>
          <p:spPr>
            <a:xfrm>
              <a:off x="863370" y="3009226"/>
              <a:ext cx="249435" cy="327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D07A5571-E527-B757-DF22-05712EFDF870}"/>
                </a:ext>
              </a:extLst>
            </p:cNvPr>
            <p:cNvSpPr/>
            <p:nvPr/>
          </p:nvSpPr>
          <p:spPr>
            <a:xfrm>
              <a:off x="2536304" y="2389505"/>
              <a:ext cx="85026" cy="82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307C2DDB-68F1-5FCE-6F5E-249CE9BCF803}"/>
                </a:ext>
              </a:extLst>
            </p:cNvPr>
            <p:cNvSpPr/>
            <p:nvPr/>
          </p:nvSpPr>
          <p:spPr>
            <a:xfrm>
              <a:off x="1428572" y="2174367"/>
              <a:ext cx="1571459" cy="18772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48F32FAF-CAA9-5F74-0D45-D11D971E1C2F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94DE547F-A65A-D7BE-3486-6A4E040C7044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0FE2B5F2-D0B8-7880-8455-81A860BA82F2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F1D90727-71B3-66FA-516D-F596CFD14A8F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90B9887B-47C6-1610-5B76-6DC7BF4C38B0}"/>
                </a:ext>
              </a:extLst>
            </p:cNvPr>
            <p:cNvSpPr/>
            <p:nvPr/>
          </p:nvSpPr>
          <p:spPr>
            <a:xfrm>
              <a:off x="2517038" y="1981047"/>
              <a:ext cx="544195" cy="481330"/>
            </a:xfrm>
            <a:custGeom>
              <a:avLst/>
              <a:gdLst/>
              <a:ahLst/>
              <a:cxnLst/>
              <a:rect l="l" t="t" r="r" b="b"/>
              <a:pathLst>
                <a:path w="544194" h="481330">
                  <a:moveTo>
                    <a:pt x="539330" y="0"/>
                  </a:moveTo>
                  <a:lnTo>
                    <a:pt x="533031" y="0"/>
                  </a:lnTo>
                  <a:lnTo>
                    <a:pt x="531494" y="342"/>
                  </a:lnTo>
                  <a:lnTo>
                    <a:pt x="10198" y="293166"/>
                  </a:lnTo>
                  <a:lnTo>
                    <a:pt x="3949" y="296456"/>
                  </a:lnTo>
                  <a:lnTo>
                    <a:pt x="0" y="303047"/>
                  </a:lnTo>
                  <a:lnTo>
                    <a:pt x="0" y="477177"/>
                  </a:lnTo>
                  <a:lnTo>
                    <a:pt x="4318" y="480936"/>
                  </a:lnTo>
                  <a:lnTo>
                    <a:pt x="10617" y="480936"/>
                  </a:lnTo>
                  <a:lnTo>
                    <a:pt x="12128" y="480593"/>
                  </a:lnTo>
                  <a:lnTo>
                    <a:pt x="533450" y="188315"/>
                  </a:lnTo>
                  <a:lnTo>
                    <a:pt x="539686" y="184467"/>
                  </a:lnTo>
                  <a:lnTo>
                    <a:pt x="543648" y="177888"/>
                  </a:lnTo>
                  <a:lnTo>
                    <a:pt x="543648" y="3746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3ADE56EB-5496-117F-2637-20C6AA1CB689}"/>
                </a:ext>
              </a:extLst>
            </p:cNvPr>
            <p:cNvSpPr/>
            <p:nvPr/>
          </p:nvSpPr>
          <p:spPr>
            <a:xfrm>
              <a:off x="2543670" y="2029497"/>
              <a:ext cx="487680" cy="384175"/>
            </a:xfrm>
            <a:custGeom>
              <a:avLst/>
              <a:gdLst/>
              <a:ahLst/>
              <a:cxnLst/>
              <a:rect l="l" t="t" r="r" b="b"/>
              <a:pathLst>
                <a:path w="487680" h="384175">
                  <a:moveTo>
                    <a:pt x="424713" y="116255"/>
                  </a:moveTo>
                  <a:lnTo>
                    <a:pt x="421627" y="109308"/>
                  </a:lnTo>
                  <a:lnTo>
                    <a:pt x="415899" y="109308"/>
                  </a:lnTo>
                  <a:lnTo>
                    <a:pt x="414870" y="109588"/>
                  </a:lnTo>
                  <a:lnTo>
                    <a:pt x="0" y="340779"/>
                  </a:lnTo>
                  <a:lnTo>
                    <a:pt x="2273" y="347916"/>
                  </a:lnTo>
                  <a:lnTo>
                    <a:pt x="9067" y="347916"/>
                  </a:lnTo>
                  <a:lnTo>
                    <a:pt x="9626" y="347383"/>
                  </a:lnTo>
                  <a:lnTo>
                    <a:pt x="10769" y="347383"/>
                  </a:lnTo>
                  <a:lnTo>
                    <a:pt x="419519" y="118999"/>
                  </a:lnTo>
                  <a:lnTo>
                    <a:pt x="424713" y="116255"/>
                  </a:lnTo>
                  <a:close/>
                </a:path>
                <a:path w="487680" h="384175">
                  <a:moveTo>
                    <a:pt x="487553" y="114604"/>
                  </a:moveTo>
                  <a:lnTo>
                    <a:pt x="486410" y="111861"/>
                  </a:lnTo>
                  <a:lnTo>
                    <a:pt x="485267" y="110413"/>
                  </a:lnTo>
                  <a:lnTo>
                    <a:pt x="483641" y="109423"/>
                  </a:lnTo>
                  <a:lnTo>
                    <a:pt x="479983" y="109664"/>
                  </a:lnTo>
                  <a:lnTo>
                    <a:pt x="177" y="376923"/>
                  </a:lnTo>
                  <a:lnTo>
                    <a:pt x="2120" y="384175"/>
                  </a:lnTo>
                  <a:lnTo>
                    <a:pt x="10210" y="384162"/>
                  </a:lnTo>
                  <a:lnTo>
                    <a:pt x="10769" y="383603"/>
                  </a:lnTo>
                  <a:lnTo>
                    <a:pt x="484136" y="118999"/>
                  </a:lnTo>
                  <a:lnTo>
                    <a:pt x="486410" y="117348"/>
                  </a:lnTo>
                  <a:lnTo>
                    <a:pt x="487553" y="114604"/>
                  </a:lnTo>
                  <a:close/>
                </a:path>
                <a:path w="487680" h="384175">
                  <a:moveTo>
                    <a:pt x="487553" y="41605"/>
                  </a:moveTo>
                  <a:lnTo>
                    <a:pt x="486410" y="38849"/>
                  </a:lnTo>
                  <a:lnTo>
                    <a:pt x="485267" y="37388"/>
                  </a:lnTo>
                  <a:lnTo>
                    <a:pt x="483641" y="36664"/>
                  </a:lnTo>
                  <a:lnTo>
                    <a:pt x="479983" y="36842"/>
                  </a:lnTo>
                  <a:lnTo>
                    <a:pt x="479031" y="37211"/>
                  </a:lnTo>
                  <a:lnTo>
                    <a:pt x="5105" y="301815"/>
                  </a:lnTo>
                  <a:lnTo>
                    <a:pt x="0" y="304012"/>
                  </a:lnTo>
                  <a:lnTo>
                    <a:pt x="2273" y="311696"/>
                  </a:lnTo>
                  <a:lnTo>
                    <a:pt x="7937" y="311696"/>
                  </a:lnTo>
                  <a:lnTo>
                    <a:pt x="9067" y="311137"/>
                  </a:lnTo>
                  <a:lnTo>
                    <a:pt x="9626" y="310603"/>
                  </a:lnTo>
                  <a:lnTo>
                    <a:pt x="10210" y="310603"/>
                  </a:lnTo>
                  <a:lnTo>
                    <a:pt x="484136" y="45999"/>
                  </a:lnTo>
                  <a:lnTo>
                    <a:pt x="486410" y="44348"/>
                  </a:lnTo>
                  <a:lnTo>
                    <a:pt x="487553" y="41605"/>
                  </a:lnTo>
                  <a:close/>
                </a:path>
                <a:path w="487680" h="384175">
                  <a:moveTo>
                    <a:pt x="487553" y="4813"/>
                  </a:moveTo>
                  <a:lnTo>
                    <a:pt x="486410" y="2616"/>
                  </a:lnTo>
                  <a:lnTo>
                    <a:pt x="485165" y="1016"/>
                  </a:lnTo>
                  <a:lnTo>
                    <a:pt x="483311" y="0"/>
                  </a:lnTo>
                  <a:lnTo>
                    <a:pt x="479793" y="127"/>
                  </a:lnTo>
                  <a:lnTo>
                    <a:pt x="0" y="267779"/>
                  </a:lnTo>
                  <a:lnTo>
                    <a:pt x="2273" y="274916"/>
                  </a:lnTo>
                  <a:lnTo>
                    <a:pt x="10210" y="274916"/>
                  </a:lnTo>
                  <a:lnTo>
                    <a:pt x="10769" y="274358"/>
                  </a:lnTo>
                  <a:lnTo>
                    <a:pt x="484136" y="9207"/>
                  </a:lnTo>
                  <a:lnTo>
                    <a:pt x="486410" y="8115"/>
                  </a:lnTo>
                  <a:lnTo>
                    <a:pt x="487553" y="48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58E9BDDD-6243-8207-1131-562F19A85A42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C133CFDC-43AB-1F19-6BB9-95E244352DD8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4FE0FD23-8E2C-5028-84F4-8677B8C98BAC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93449160-9297-2773-0771-AC5D286B5C82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210A632C-07F6-1683-6663-E2A745A945F4}"/>
                </a:ext>
              </a:extLst>
            </p:cNvPr>
            <p:cNvSpPr/>
            <p:nvPr/>
          </p:nvSpPr>
          <p:spPr>
            <a:xfrm>
              <a:off x="792501" y="2632443"/>
              <a:ext cx="183121" cy="2638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2F449-FE4A-3927-CD87-36021F63B6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27</a:t>
            </a:fld>
            <a:endParaRPr lang="en-IN"/>
          </a:p>
        </p:txBody>
      </p:sp>
      <p:sp>
        <p:nvSpPr>
          <p:cNvPr id="53" name="object 2">
            <a:extLst>
              <a:ext uri="{FF2B5EF4-FFF2-40B4-BE49-F238E27FC236}">
                <a16:creationId xmlns:a16="http://schemas.microsoft.com/office/drawing/2014/main" id="{94326D19-3DB7-BE7C-C295-E8A9B4BCEBAC}"/>
              </a:ext>
            </a:extLst>
          </p:cNvPr>
          <p:cNvSpPr txBox="1">
            <a:spLocks/>
          </p:cNvSpPr>
          <p:nvPr/>
        </p:nvSpPr>
        <p:spPr>
          <a:xfrm>
            <a:off x="416280" y="2068588"/>
            <a:ext cx="5542435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1" i="0">
                <a:solidFill>
                  <a:srgbClr val="263238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AU" sz="3200" dirty="0">
                <a:latin typeface="+mn-lt"/>
              </a:rPr>
              <a:t>MODEL EXPLAINABILITY WITH SHAP</a:t>
            </a:r>
          </a:p>
          <a:p>
            <a:pPr algn="ctr"/>
            <a:endParaRPr lang="en-AU" sz="3200" dirty="0">
              <a:latin typeface="+mn-lt"/>
            </a:endParaRPr>
          </a:p>
          <a:p>
            <a:pPr algn="ctr"/>
            <a:endParaRPr lang="en-AU" sz="3200" dirty="0">
              <a:latin typeface="+mn-lt"/>
            </a:endParaRPr>
          </a:p>
          <a:p>
            <a:pPr algn="ctr"/>
            <a:endParaRPr lang="en-IN" sz="32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913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69860-9D69-771D-DA6B-FBD7A369D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40547B0-D806-ADFF-DD20-7199E46DE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0" y="86456"/>
            <a:ext cx="76047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MODEL EXPLAINABILITY</a:t>
            </a: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FAFE2B6-AA71-4A16-EC66-BDD5F8497854}"/>
              </a:ext>
            </a:extLst>
          </p:cNvPr>
          <p:cNvSpPr/>
          <p:nvPr/>
        </p:nvSpPr>
        <p:spPr>
          <a:xfrm>
            <a:off x="0" y="204470"/>
            <a:ext cx="18288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FCDC4D9-899F-C362-04DB-96875D50F2D2}"/>
              </a:ext>
            </a:extLst>
          </p:cNvPr>
          <p:cNvSpPr txBox="1"/>
          <p:nvPr/>
        </p:nvSpPr>
        <p:spPr>
          <a:xfrm>
            <a:off x="152400" y="639767"/>
            <a:ext cx="4724400" cy="45037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400" b="1" dirty="0"/>
              <a:t>🧠 Explainability Techniques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SHAP Summary Plot</a:t>
            </a:r>
            <a:r>
              <a:rPr lang="en-AU" sz="1400" dirty="0"/>
              <a:t>: Identifies the </a:t>
            </a:r>
            <a:r>
              <a:rPr lang="en-AU" sz="1400" b="1" dirty="0"/>
              <a:t>top global features</a:t>
            </a:r>
            <a:r>
              <a:rPr lang="en-AU" sz="1400" dirty="0"/>
              <a:t> influencing readmission risk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SHAP Waterfall Plot</a:t>
            </a:r>
            <a:r>
              <a:rPr lang="en-AU" sz="1400" dirty="0"/>
              <a:t>: Breaks down </a:t>
            </a:r>
            <a:r>
              <a:rPr lang="en-AU" sz="1400" b="1" dirty="0"/>
              <a:t>individual patient predictions</a:t>
            </a:r>
            <a:r>
              <a:rPr lang="en-AU" sz="1400" dirty="0"/>
              <a:t> in a transparent, visual way</a:t>
            </a:r>
            <a:br>
              <a:rPr lang="en-AU" sz="1400" dirty="0"/>
            </a:b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b="1" dirty="0"/>
              <a:t>💼 Value to Managers &amp; Clinicians (Business Value)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Improves </a:t>
            </a:r>
            <a:r>
              <a:rPr lang="en-AU" sz="1400" b="1" dirty="0"/>
              <a:t>trust</a:t>
            </a:r>
            <a:r>
              <a:rPr lang="en-AU" sz="1400" dirty="0"/>
              <a:t> in AI decisions by explaining </a:t>
            </a:r>
            <a:r>
              <a:rPr lang="en-AU" sz="1400" i="1" dirty="0"/>
              <a:t>why</a:t>
            </a:r>
            <a:r>
              <a:rPr lang="en-AU" sz="1400" dirty="0"/>
              <a:t> a patient is high-risk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Enables </a:t>
            </a:r>
            <a:r>
              <a:rPr lang="en-AU" sz="1400" b="1" dirty="0"/>
              <a:t>clinically actionable insights</a:t>
            </a:r>
            <a:r>
              <a:rPr lang="en-AU" sz="1400" dirty="0"/>
              <a:t> to support personalized care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Bridges the gap between black-box models and real-world decision-making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CF4D4-F7D3-F6A8-A573-E92E42B598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28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37C5C-662B-6049-CD12-8E40867432C4}"/>
              </a:ext>
            </a:extLst>
          </p:cNvPr>
          <p:cNvSpPr/>
          <p:nvPr/>
        </p:nvSpPr>
        <p:spPr>
          <a:xfrm>
            <a:off x="5257800" y="895350"/>
            <a:ext cx="3733800" cy="381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39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E2C1B-B17E-27E6-733C-A50F6FFC9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953C0EE-9069-5786-C28A-73685359D1B3}"/>
              </a:ext>
            </a:extLst>
          </p:cNvPr>
          <p:cNvSpPr/>
          <p:nvPr/>
        </p:nvSpPr>
        <p:spPr>
          <a:xfrm>
            <a:off x="0" y="6"/>
            <a:ext cx="2614930" cy="229870"/>
          </a:xfrm>
          <a:custGeom>
            <a:avLst/>
            <a:gdLst/>
            <a:ahLst/>
            <a:cxnLst/>
            <a:rect l="l" t="t" r="r" b="b"/>
            <a:pathLst>
              <a:path w="2614930" h="229870">
                <a:moveTo>
                  <a:pt x="2614803" y="0"/>
                </a:moveTo>
                <a:lnTo>
                  <a:pt x="0" y="0"/>
                </a:lnTo>
                <a:lnTo>
                  <a:pt x="0" y="229800"/>
                </a:lnTo>
                <a:lnTo>
                  <a:pt x="2614803" y="2298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A6F0A35-7263-63C8-D2F3-C473FE82FCC5}"/>
              </a:ext>
            </a:extLst>
          </p:cNvPr>
          <p:cNvGrpSpPr/>
          <p:nvPr/>
        </p:nvGrpSpPr>
        <p:grpSpPr>
          <a:xfrm>
            <a:off x="5766435" y="1098059"/>
            <a:ext cx="3235325" cy="2941320"/>
            <a:chOff x="395668" y="1461477"/>
            <a:chExt cx="3235325" cy="294132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B12C4B31-5CE0-7FE6-4B5D-0685D22C48D7}"/>
                </a:ext>
              </a:extLst>
            </p:cNvPr>
            <p:cNvSpPr/>
            <p:nvPr/>
          </p:nvSpPr>
          <p:spPr>
            <a:xfrm>
              <a:off x="395668" y="2544318"/>
              <a:ext cx="3235325" cy="1858645"/>
            </a:xfrm>
            <a:custGeom>
              <a:avLst/>
              <a:gdLst/>
              <a:ahLst/>
              <a:cxnLst/>
              <a:rect l="l" t="t" r="r" b="b"/>
              <a:pathLst>
                <a:path w="3235325" h="1858645">
                  <a:moveTo>
                    <a:pt x="1617383" y="0"/>
                  </a:moveTo>
                  <a:lnTo>
                    <a:pt x="1556735" y="641"/>
                  </a:lnTo>
                  <a:lnTo>
                    <a:pt x="1496652" y="2549"/>
                  </a:lnTo>
                  <a:lnTo>
                    <a:pt x="1437172" y="5702"/>
                  </a:lnTo>
                  <a:lnTo>
                    <a:pt x="1378334" y="10077"/>
                  </a:lnTo>
                  <a:lnTo>
                    <a:pt x="1320179" y="15652"/>
                  </a:lnTo>
                  <a:lnTo>
                    <a:pt x="1262743" y="22404"/>
                  </a:lnTo>
                  <a:lnTo>
                    <a:pt x="1206068" y="30311"/>
                  </a:lnTo>
                  <a:lnTo>
                    <a:pt x="1150191" y="39350"/>
                  </a:lnTo>
                  <a:lnTo>
                    <a:pt x="1095152" y="49499"/>
                  </a:lnTo>
                  <a:lnTo>
                    <a:pt x="1040990" y="60736"/>
                  </a:lnTo>
                  <a:lnTo>
                    <a:pt x="987743" y="73038"/>
                  </a:lnTo>
                  <a:lnTo>
                    <a:pt x="935452" y="86382"/>
                  </a:lnTo>
                  <a:lnTo>
                    <a:pt x="884154" y="100746"/>
                  </a:lnTo>
                  <a:lnTo>
                    <a:pt x="833890" y="116108"/>
                  </a:lnTo>
                  <a:lnTo>
                    <a:pt x="784697" y="132444"/>
                  </a:lnTo>
                  <a:lnTo>
                    <a:pt x="736616" y="149734"/>
                  </a:lnTo>
                  <a:lnTo>
                    <a:pt x="689685" y="167953"/>
                  </a:lnTo>
                  <a:lnTo>
                    <a:pt x="643943" y="187081"/>
                  </a:lnTo>
                  <a:lnTo>
                    <a:pt x="599429" y="207093"/>
                  </a:lnTo>
                  <a:lnTo>
                    <a:pt x="556183" y="227969"/>
                  </a:lnTo>
                  <a:lnTo>
                    <a:pt x="514243" y="249684"/>
                  </a:lnTo>
                  <a:lnTo>
                    <a:pt x="473648" y="272218"/>
                  </a:lnTo>
                  <a:lnTo>
                    <a:pt x="434438" y="295546"/>
                  </a:lnTo>
                  <a:lnTo>
                    <a:pt x="396652" y="319648"/>
                  </a:lnTo>
                  <a:lnTo>
                    <a:pt x="360328" y="344500"/>
                  </a:lnTo>
                  <a:lnTo>
                    <a:pt x="325505" y="370081"/>
                  </a:lnTo>
                  <a:lnTo>
                    <a:pt x="292224" y="396366"/>
                  </a:lnTo>
                  <a:lnTo>
                    <a:pt x="260522" y="423335"/>
                  </a:lnTo>
                  <a:lnTo>
                    <a:pt x="230438" y="450964"/>
                  </a:lnTo>
                  <a:lnTo>
                    <a:pt x="202013" y="479232"/>
                  </a:lnTo>
                  <a:lnTo>
                    <a:pt x="175285" y="508115"/>
                  </a:lnTo>
                  <a:lnTo>
                    <a:pt x="150292" y="537591"/>
                  </a:lnTo>
                  <a:lnTo>
                    <a:pt x="105671" y="598234"/>
                  </a:lnTo>
                  <a:lnTo>
                    <a:pt x="68462" y="660979"/>
                  </a:lnTo>
                  <a:lnTo>
                    <a:pt x="38978" y="725648"/>
                  </a:lnTo>
                  <a:lnTo>
                    <a:pt x="17532" y="792061"/>
                  </a:lnTo>
                  <a:lnTo>
                    <a:pt x="4435" y="860037"/>
                  </a:lnTo>
                  <a:lnTo>
                    <a:pt x="0" y="929398"/>
                  </a:lnTo>
                  <a:lnTo>
                    <a:pt x="1115" y="964241"/>
                  </a:lnTo>
                  <a:lnTo>
                    <a:pt x="9920" y="1032927"/>
                  </a:lnTo>
                  <a:lnTo>
                    <a:pt x="27231" y="1100134"/>
                  </a:lnTo>
                  <a:lnTo>
                    <a:pt x="52735" y="1165682"/>
                  </a:lnTo>
                  <a:lnTo>
                    <a:pt x="86121" y="1229391"/>
                  </a:lnTo>
                  <a:lnTo>
                    <a:pt x="127075" y="1291083"/>
                  </a:lnTo>
                  <a:lnTo>
                    <a:pt x="175285" y="1350579"/>
                  </a:lnTo>
                  <a:lnTo>
                    <a:pt x="202013" y="1379447"/>
                  </a:lnTo>
                  <a:lnTo>
                    <a:pt x="230438" y="1407699"/>
                  </a:lnTo>
                  <a:lnTo>
                    <a:pt x="260522" y="1435312"/>
                  </a:lnTo>
                  <a:lnTo>
                    <a:pt x="292224" y="1462264"/>
                  </a:lnTo>
                  <a:lnTo>
                    <a:pt x="325505" y="1488533"/>
                  </a:lnTo>
                  <a:lnTo>
                    <a:pt x="360328" y="1514096"/>
                  </a:lnTo>
                  <a:lnTo>
                    <a:pt x="396652" y="1538931"/>
                  </a:lnTo>
                  <a:lnTo>
                    <a:pt x="434438" y="1563015"/>
                  </a:lnTo>
                  <a:lnTo>
                    <a:pt x="473648" y="1586326"/>
                  </a:lnTo>
                  <a:lnTo>
                    <a:pt x="514243" y="1608841"/>
                  </a:lnTo>
                  <a:lnTo>
                    <a:pt x="556183" y="1630539"/>
                  </a:lnTo>
                  <a:lnTo>
                    <a:pt x="599429" y="1651397"/>
                  </a:lnTo>
                  <a:lnTo>
                    <a:pt x="643943" y="1671392"/>
                  </a:lnTo>
                  <a:lnTo>
                    <a:pt x="689685" y="1690502"/>
                  </a:lnTo>
                  <a:lnTo>
                    <a:pt x="736616" y="1708705"/>
                  </a:lnTo>
                  <a:lnTo>
                    <a:pt x="784697" y="1725978"/>
                  </a:lnTo>
                  <a:lnTo>
                    <a:pt x="833890" y="1742299"/>
                  </a:lnTo>
                  <a:lnTo>
                    <a:pt x="884154" y="1757645"/>
                  </a:lnTo>
                  <a:lnTo>
                    <a:pt x="935452" y="1771994"/>
                  </a:lnTo>
                  <a:lnTo>
                    <a:pt x="987743" y="1785325"/>
                  </a:lnTo>
                  <a:lnTo>
                    <a:pt x="1040990" y="1797613"/>
                  </a:lnTo>
                  <a:lnTo>
                    <a:pt x="1095152" y="1808838"/>
                  </a:lnTo>
                  <a:lnTo>
                    <a:pt x="1150191" y="1818976"/>
                  </a:lnTo>
                  <a:lnTo>
                    <a:pt x="1206068" y="1828005"/>
                  </a:lnTo>
                  <a:lnTo>
                    <a:pt x="1262743" y="1835903"/>
                  </a:lnTo>
                  <a:lnTo>
                    <a:pt x="1320179" y="1842647"/>
                  </a:lnTo>
                  <a:lnTo>
                    <a:pt x="1378334" y="1848215"/>
                  </a:lnTo>
                  <a:lnTo>
                    <a:pt x="1437172" y="1852585"/>
                  </a:lnTo>
                  <a:lnTo>
                    <a:pt x="1496652" y="1855734"/>
                  </a:lnTo>
                  <a:lnTo>
                    <a:pt x="1556735" y="1857640"/>
                  </a:lnTo>
                  <a:lnTo>
                    <a:pt x="1617383" y="1858280"/>
                  </a:lnTo>
                  <a:lnTo>
                    <a:pt x="1678030" y="1857640"/>
                  </a:lnTo>
                  <a:lnTo>
                    <a:pt x="1738113" y="1855734"/>
                  </a:lnTo>
                  <a:lnTo>
                    <a:pt x="1797593" y="1852585"/>
                  </a:lnTo>
                  <a:lnTo>
                    <a:pt x="1856430" y="1848215"/>
                  </a:lnTo>
                  <a:lnTo>
                    <a:pt x="1914585" y="1842647"/>
                  </a:lnTo>
                  <a:lnTo>
                    <a:pt x="1972020" y="1835903"/>
                  </a:lnTo>
                  <a:lnTo>
                    <a:pt x="2028696" y="1828005"/>
                  </a:lnTo>
                  <a:lnTo>
                    <a:pt x="2084572" y="1818976"/>
                  </a:lnTo>
                  <a:lnTo>
                    <a:pt x="2139611" y="1808838"/>
                  </a:lnTo>
                  <a:lnTo>
                    <a:pt x="2193773" y="1797613"/>
                  </a:lnTo>
                  <a:lnTo>
                    <a:pt x="2247019" y="1785325"/>
                  </a:lnTo>
                  <a:lnTo>
                    <a:pt x="2299310" y="1771994"/>
                  </a:lnTo>
                  <a:lnTo>
                    <a:pt x="2350607" y="1757645"/>
                  </a:lnTo>
                  <a:lnTo>
                    <a:pt x="2400871" y="1742299"/>
                  </a:lnTo>
                  <a:lnTo>
                    <a:pt x="2450063" y="1725978"/>
                  </a:lnTo>
                  <a:lnTo>
                    <a:pt x="2498144" y="1708705"/>
                  </a:lnTo>
                  <a:lnTo>
                    <a:pt x="2545075" y="1690502"/>
                  </a:lnTo>
                  <a:lnTo>
                    <a:pt x="2590817" y="1671392"/>
                  </a:lnTo>
                  <a:lnTo>
                    <a:pt x="2635330" y="1651397"/>
                  </a:lnTo>
                  <a:lnTo>
                    <a:pt x="2678576" y="1630539"/>
                  </a:lnTo>
                  <a:lnTo>
                    <a:pt x="2720515" y="1608841"/>
                  </a:lnTo>
                  <a:lnTo>
                    <a:pt x="2761110" y="1586326"/>
                  </a:lnTo>
                  <a:lnTo>
                    <a:pt x="2800319" y="1563015"/>
                  </a:lnTo>
                  <a:lnTo>
                    <a:pt x="2838106" y="1538931"/>
                  </a:lnTo>
                  <a:lnTo>
                    <a:pt x="2874429" y="1514096"/>
                  </a:lnTo>
                  <a:lnTo>
                    <a:pt x="2909251" y="1488533"/>
                  </a:lnTo>
                  <a:lnTo>
                    <a:pt x="2942533" y="1462264"/>
                  </a:lnTo>
                  <a:lnTo>
                    <a:pt x="2974234" y="1435312"/>
                  </a:lnTo>
                  <a:lnTo>
                    <a:pt x="3004317" y="1407699"/>
                  </a:lnTo>
                  <a:lnTo>
                    <a:pt x="3032742" y="1379447"/>
                  </a:lnTo>
                  <a:lnTo>
                    <a:pt x="3059470" y="1350579"/>
                  </a:lnTo>
                  <a:lnTo>
                    <a:pt x="3084462" y="1321117"/>
                  </a:lnTo>
                  <a:lnTo>
                    <a:pt x="3129083" y="1260501"/>
                  </a:lnTo>
                  <a:lnTo>
                    <a:pt x="3166291" y="1197777"/>
                  </a:lnTo>
                  <a:lnTo>
                    <a:pt x="3195775" y="1133126"/>
                  </a:lnTo>
                  <a:lnTo>
                    <a:pt x="3217221" y="1066727"/>
                  </a:lnTo>
                  <a:lnTo>
                    <a:pt x="3230318" y="998758"/>
                  </a:lnTo>
                  <a:lnTo>
                    <a:pt x="3234753" y="929398"/>
                  </a:lnTo>
                  <a:lnTo>
                    <a:pt x="3233638" y="894556"/>
                  </a:lnTo>
                  <a:lnTo>
                    <a:pt x="3224833" y="825865"/>
                  </a:lnTo>
                  <a:lnTo>
                    <a:pt x="3207522" y="758648"/>
                  </a:lnTo>
                  <a:lnTo>
                    <a:pt x="3182018" y="693084"/>
                  </a:lnTo>
                  <a:lnTo>
                    <a:pt x="3148633" y="629355"/>
                  </a:lnTo>
                  <a:lnTo>
                    <a:pt x="3107680" y="567638"/>
                  </a:lnTo>
                  <a:lnTo>
                    <a:pt x="3059470" y="508115"/>
                  </a:lnTo>
                  <a:lnTo>
                    <a:pt x="3032742" y="479232"/>
                  </a:lnTo>
                  <a:lnTo>
                    <a:pt x="3004317" y="450964"/>
                  </a:lnTo>
                  <a:lnTo>
                    <a:pt x="2974234" y="423335"/>
                  </a:lnTo>
                  <a:lnTo>
                    <a:pt x="2942533" y="396366"/>
                  </a:lnTo>
                  <a:lnTo>
                    <a:pt x="2909251" y="370081"/>
                  </a:lnTo>
                  <a:lnTo>
                    <a:pt x="2874429" y="344500"/>
                  </a:lnTo>
                  <a:lnTo>
                    <a:pt x="2838106" y="319648"/>
                  </a:lnTo>
                  <a:lnTo>
                    <a:pt x="2800319" y="295546"/>
                  </a:lnTo>
                  <a:lnTo>
                    <a:pt x="2761110" y="272218"/>
                  </a:lnTo>
                  <a:lnTo>
                    <a:pt x="2720515" y="249684"/>
                  </a:lnTo>
                  <a:lnTo>
                    <a:pt x="2678576" y="227969"/>
                  </a:lnTo>
                  <a:lnTo>
                    <a:pt x="2635330" y="207093"/>
                  </a:lnTo>
                  <a:lnTo>
                    <a:pt x="2590817" y="187081"/>
                  </a:lnTo>
                  <a:lnTo>
                    <a:pt x="2545075" y="167953"/>
                  </a:lnTo>
                  <a:lnTo>
                    <a:pt x="2498144" y="149734"/>
                  </a:lnTo>
                  <a:lnTo>
                    <a:pt x="2450063" y="132444"/>
                  </a:lnTo>
                  <a:lnTo>
                    <a:pt x="2400871" y="116108"/>
                  </a:lnTo>
                  <a:lnTo>
                    <a:pt x="2350607" y="100746"/>
                  </a:lnTo>
                  <a:lnTo>
                    <a:pt x="2299310" y="86382"/>
                  </a:lnTo>
                  <a:lnTo>
                    <a:pt x="2247019" y="73038"/>
                  </a:lnTo>
                  <a:lnTo>
                    <a:pt x="2193773" y="60736"/>
                  </a:lnTo>
                  <a:lnTo>
                    <a:pt x="2139611" y="49499"/>
                  </a:lnTo>
                  <a:lnTo>
                    <a:pt x="2084572" y="39350"/>
                  </a:lnTo>
                  <a:lnTo>
                    <a:pt x="2028696" y="30311"/>
                  </a:lnTo>
                  <a:lnTo>
                    <a:pt x="1972020" y="22404"/>
                  </a:lnTo>
                  <a:lnTo>
                    <a:pt x="1914585" y="15652"/>
                  </a:lnTo>
                  <a:lnTo>
                    <a:pt x="1856430" y="10077"/>
                  </a:lnTo>
                  <a:lnTo>
                    <a:pt x="1797593" y="5702"/>
                  </a:lnTo>
                  <a:lnTo>
                    <a:pt x="1738113" y="2549"/>
                  </a:lnTo>
                  <a:lnTo>
                    <a:pt x="1678030" y="641"/>
                  </a:lnTo>
                  <a:lnTo>
                    <a:pt x="16173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291C0438-B76B-BB11-245A-5D2BBA7778D9}"/>
                </a:ext>
              </a:extLst>
            </p:cNvPr>
            <p:cNvSpPr/>
            <p:nvPr/>
          </p:nvSpPr>
          <p:spPr>
            <a:xfrm>
              <a:off x="1028903" y="2834449"/>
              <a:ext cx="1830070" cy="1266825"/>
            </a:xfrm>
            <a:custGeom>
              <a:avLst/>
              <a:gdLst/>
              <a:ahLst/>
              <a:cxnLst/>
              <a:rect l="l" t="t" r="r" b="b"/>
              <a:pathLst>
                <a:path w="1830070" h="1266825">
                  <a:moveTo>
                    <a:pt x="1640039" y="61556"/>
                  </a:moveTo>
                  <a:lnTo>
                    <a:pt x="1563522" y="7404"/>
                  </a:lnTo>
                  <a:lnTo>
                    <a:pt x="1535176" y="0"/>
                  </a:lnTo>
                  <a:lnTo>
                    <a:pt x="1527848" y="469"/>
                  </a:lnTo>
                  <a:lnTo>
                    <a:pt x="10210" y="843495"/>
                  </a:lnTo>
                  <a:lnTo>
                    <a:pt x="0" y="861072"/>
                  </a:lnTo>
                  <a:lnTo>
                    <a:pt x="2552" y="870826"/>
                  </a:lnTo>
                  <a:lnTo>
                    <a:pt x="76517" y="915416"/>
                  </a:lnTo>
                  <a:lnTo>
                    <a:pt x="104863" y="922820"/>
                  </a:lnTo>
                  <a:lnTo>
                    <a:pt x="112191" y="922362"/>
                  </a:lnTo>
                  <a:lnTo>
                    <a:pt x="119418" y="920965"/>
                  </a:lnTo>
                  <a:lnTo>
                    <a:pt x="126453" y="918654"/>
                  </a:lnTo>
                  <a:lnTo>
                    <a:pt x="133210" y="915416"/>
                  </a:lnTo>
                  <a:lnTo>
                    <a:pt x="520420" y="695820"/>
                  </a:lnTo>
                  <a:lnTo>
                    <a:pt x="767867" y="834161"/>
                  </a:lnTo>
                  <a:lnTo>
                    <a:pt x="776224" y="836371"/>
                  </a:lnTo>
                  <a:lnTo>
                    <a:pt x="792949" y="836371"/>
                  </a:lnTo>
                  <a:lnTo>
                    <a:pt x="801306" y="834161"/>
                  </a:lnTo>
                  <a:lnTo>
                    <a:pt x="1225080" y="598106"/>
                  </a:lnTo>
                  <a:lnTo>
                    <a:pt x="1230490" y="592709"/>
                  </a:lnTo>
                  <a:lnTo>
                    <a:pt x="1232306" y="585762"/>
                  </a:lnTo>
                  <a:lnTo>
                    <a:pt x="1230490" y="578815"/>
                  </a:lnTo>
                  <a:lnTo>
                    <a:pt x="1225080" y="573405"/>
                  </a:lnTo>
                  <a:lnTo>
                    <a:pt x="982446" y="437794"/>
                  </a:lnTo>
                  <a:lnTo>
                    <a:pt x="1629854" y="79324"/>
                  </a:lnTo>
                  <a:lnTo>
                    <a:pt x="1637487" y="71450"/>
                  </a:lnTo>
                  <a:lnTo>
                    <a:pt x="1640039" y="61556"/>
                  </a:lnTo>
                  <a:close/>
                </a:path>
                <a:path w="1830070" h="1266825">
                  <a:moveTo>
                    <a:pt x="1829968" y="1093292"/>
                  </a:moveTo>
                  <a:lnTo>
                    <a:pt x="1809369" y="1032649"/>
                  </a:lnTo>
                  <a:lnTo>
                    <a:pt x="1752574" y="981405"/>
                  </a:lnTo>
                  <a:lnTo>
                    <a:pt x="1712925" y="960526"/>
                  </a:lnTo>
                  <a:lnTo>
                    <a:pt x="1667027" y="943444"/>
                  </a:lnTo>
                  <a:lnTo>
                    <a:pt x="1615808" y="930643"/>
                  </a:lnTo>
                  <a:lnTo>
                    <a:pt x="1560207" y="922604"/>
                  </a:lnTo>
                  <a:lnTo>
                    <a:pt x="1501165" y="919810"/>
                  </a:lnTo>
                  <a:lnTo>
                    <a:pt x="1442110" y="922604"/>
                  </a:lnTo>
                  <a:lnTo>
                    <a:pt x="1386509" y="930643"/>
                  </a:lnTo>
                  <a:lnTo>
                    <a:pt x="1335290" y="943444"/>
                  </a:lnTo>
                  <a:lnTo>
                    <a:pt x="1289392" y="960526"/>
                  </a:lnTo>
                  <a:lnTo>
                    <a:pt x="1249743" y="981405"/>
                  </a:lnTo>
                  <a:lnTo>
                    <a:pt x="1217295" y="1005611"/>
                  </a:lnTo>
                  <a:lnTo>
                    <a:pt x="1177658" y="1062037"/>
                  </a:lnTo>
                  <a:lnTo>
                    <a:pt x="1172362" y="1093292"/>
                  </a:lnTo>
                  <a:lnTo>
                    <a:pt x="1177658" y="1124381"/>
                  </a:lnTo>
                  <a:lnTo>
                    <a:pt x="1217295" y="1180579"/>
                  </a:lnTo>
                  <a:lnTo>
                    <a:pt x="1249743" y="1204709"/>
                  </a:lnTo>
                  <a:lnTo>
                    <a:pt x="1289392" y="1225550"/>
                  </a:lnTo>
                  <a:lnTo>
                    <a:pt x="1335290" y="1242606"/>
                  </a:lnTo>
                  <a:lnTo>
                    <a:pt x="1386509" y="1255395"/>
                  </a:lnTo>
                  <a:lnTo>
                    <a:pt x="1442110" y="1263421"/>
                  </a:lnTo>
                  <a:lnTo>
                    <a:pt x="1501165" y="1266215"/>
                  </a:lnTo>
                  <a:lnTo>
                    <a:pt x="1560207" y="1263421"/>
                  </a:lnTo>
                  <a:lnTo>
                    <a:pt x="1615808" y="1255395"/>
                  </a:lnTo>
                  <a:lnTo>
                    <a:pt x="1667027" y="1242606"/>
                  </a:lnTo>
                  <a:lnTo>
                    <a:pt x="1712925" y="1225550"/>
                  </a:lnTo>
                  <a:lnTo>
                    <a:pt x="1752574" y="1204709"/>
                  </a:lnTo>
                  <a:lnTo>
                    <a:pt x="1785035" y="1180579"/>
                  </a:lnTo>
                  <a:lnTo>
                    <a:pt x="1824659" y="1124381"/>
                  </a:lnTo>
                  <a:lnTo>
                    <a:pt x="1829968" y="109329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BD2609B4-8482-B532-AB6C-2882A065E4A6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EDCB1826-7F8D-71ED-8FD4-997D93EA6DB2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259521EC-74EE-BD8D-BB67-29A4DEC8AED2}"/>
                </a:ext>
              </a:extLst>
            </p:cNvPr>
            <p:cNvSpPr/>
            <p:nvPr/>
          </p:nvSpPr>
          <p:spPr>
            <a:xfrm>
              <a:off x="3237572" y="2684640"/>
              <a:ext cx="119380" cy="372745"/>
            </a:xfrm>
            <a:custGeom>
              <a:avLst/>
              <a:gdLst/>
              <a:ahLst/>
              <a:cxnLst/>
              <a:rect l="l" t="t" r="r" b="b"/>
              <a:pathLst>
                <a:path w="119379" h="372744">
                  <a:moveTo>
                    <a:pt x="116484" y="0"/>
                  </a:moveTo>
                  <a:lnTo>
                    <a:pt x="73710" y="46457"/>
                  </a:lnTo>
                  <a:lnTo>
                    <a:pt x="51581" y="83926"/>
                  </a:lnTo>
                  <a:lnTo>
                    <a:pt x="30089" y="134055"/>
                  </a:lnTo>
                  <a:lnTo>
                    <a:pt x="12292" y="197772"/>
                  </a:lnTo>
                  <a:lnTo>
                    <a:pt x="1243" y="276001"/>
                  </a:lnTo>
                  <a:lnTo>
                    <a:pt x="0" y="369671"/>
                  </a:lnTo>
                  <a:lnTo>
                    <a:pt x="6794" y="372414"/>
                  </a:lnTo>
                  <a:lnTo>
                    <a:pt x="7428" y="279156"/>
                  </a:lnTo>
                  <a:lnTo>
                    <a:pt x="17928" y="201324"/>
                  </a:lnTo>
                  <a:lnTo>
                    <a:pt x="35243" y="137980"/>
                  </a:lnTo>
                  <a:lnTo>
                    <a:pt x="56326" y="88184"/>
                  </a:lnTo>
                  <a:lnTo>
                    <a:pt x="78125" y="50997"/>
                  </a:lnTo>
                  <a:lnTo>
                    <a:pt x="111679" y="10695"/>
                  </a:lnTo>
                  <a:lnTo>
                    <a:pt x="119049" y="4597"/>
                  </a:lnTo>
                  <a:lnTo>
                    <a:pt x="119049" y="2959"/>
                  </a:lnTo>
                  <a:lnTo>
                    <a:pt x="117284" y="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475F7D67-4A87-E8B9-B5A8-E88C42F960CC}"/>
                </a:ext>
              </a:extLst>
            </p:cNvPr>
            <p:cNvSpPr/>
            <p:nvPr/>
          </p:nvSpPr>
          <p:spPr>
            <a:xfrm>
              <a:off x="3226219" y="2811424"/>
              <a:ext cx="254000" cy="360680"/>
            </a:xfrm>
            <a:custGeom>
              <a:avLst/>
              <a:gdLst/>
              <a:ahLst/>
              <a:cxnLst/>
              <a:rect l="l" t="t" r="r" b="b"/>
              <a:pathLst>
                <a:path w="254000" h="360680">
                  <a:moveTo>
                    <a:pt x="213321" y="0"/>
                  </a:moveTo>
                  <a:lnTo>
                    <a:pt x="210070" y="0"/>
                  </a:lnTo>
                  <a:lnTo>
                    <a:pt x="199036" y="1074"/>
                  </a:lnTo>
                  <a:lnTo>
                    <a:pt x="187310" y="4578"/>
                  </a:lnTo>
                  <a:lnTo>
                    <a:pt x="175125" y="10929"/>
                  </a:lnTo>
                  <a:lnTo>
                    <a:pt x="162712" y="20548"/>
                  </a:lnTo>
                  <a:lnTo>
                    <a:pt x="138052" y="44159"/>
                  </a:lnTo>
                  <a:lnTo>
                    <a:pt x="126361" y="52357"/>
                  </a:lnTo>
                  <a:lnTo>
                    <a:pt x="111696" y="57873"/>
                  </a:lnTo>
                  <a:lnTo>
                    <a:pt x="94337" y="60830"/>
                  </a:lnTo>
                  <a:lnTo>
                    <a:pt x="77884" y="63372"/>
                  </a:lnTo>
                  <a:lnTo>
                    <a:pt x="63452" y="68382"/>
                  </a:lnTo>
                  <a:lnTo>
                    <a:pt x="52158" y="78739"/>
                  </a:lnTo>
                  <a:lnTo>
                    <a:pt x="47048" y="95366"/>
                  </a:lnTo>
                  <a:lnTo>
                    <a:pt x="46815" y="134791"/>
                  </a:lnTo>
                  <a:lnTo>
                    <a:pt x="41376" y="149567"/>
                  </a:lnTo>
                  <a:lnTo>
                    <a:pt x="29821" y="161261"/>
                  </a:lnTo>
                  <a:lnTo>
                    <a:pt x="16449" y="174401"/>
                  </a:lnTo>
                  <a:lnTo>
                    <a:pt x="5197" y="189396"/>
                  </a:lnTo>
                  <a:lnTo>
                    <a:pt x="0" y="206654"/>
                  </a:lnTo>
                  <a:lnTo>
                    <a:pt x="3691" y="227884"/>
                  </a:lnTo>
                  <a:lnTo>
                    <a:pt x="12903" y="250505"/>
                  </a:lnTo>
                  <a:lnTo>
                    <a:pt x="22324" y="268496"/>
                  </a:lnTo>
                  <a:lnTo>
                    <a:pt x="26644" y="275831"/>
                  </a:lnTo>
                  <a:lnTo>
                    <a:pt x="79946" y="312610"/>
                  </a:lnTo>
                  <a:lnTo>
                    <a:pt x="149669" y="360362"/>
                  </a:lnTo>
                  <a:lnTo>
                    <a:pt x="165711" y="357046"/>
                  </a:lnTo>
                  <a:lnTo>
                    <a:pt x="180211" y="349867"/>
                  </a:lnTo>
                  <a:lnTo>
                    <a:pt x="192480" y="339290"/>
                  </a:lnTo>
                  <a:lnTo>
                    <a:pt x="201828" y="325780"/>
                  </a:lnTo>
                  <a:lnTo>
                    <a:pt x="208273" y="299902"/>
                  </a:lnTo>
                  <a:lnTo>
                    <a:pt x="205366" y="274385"/>
                  </a:lnTo>
                  <a:lnTo>
                    <a:pt x="200547" y="250822"/>
                  </a:lnTo>
                  <a:lnTo>
                    <a:pt x="201256" y="230809"/>
                  </a:lnTo>
                  <a:lnTo>
                    <a:pt x="212848" y="215618"/>
                  </a:lnTo>
                  <a:lnTo>
                    <a:pt x="231025" y="203157"/>
                  </a:lnTo>
                  <a:lnTo>
                    <a:pt x="247498" y="189974"/>
                  </a:lnTo>
                  <a:lnTo>
                    <a:pt x="253974" y="172618"/>
                  </a:lnTo>
                  <a:lnTo>
                    <a:pt x="245519" y="151331"/>
                  </a:lnTo>
                  <a:lnTo>
                    <a:pt x="229674" y="129938"/>
                  </a:lnTo>
                  <a:lnTo>
                    <a:pt x="215632" y="109162"/>
                  </a:lnTo>
                  <a:lnTo>
                    <a:pt x="212585" y="89725"/>
                  </a:lnTo>
                  <a:lnTo>
                    <a:pt x="219096" y="73581"/>
                  </a:lnTo>
                  <a:lnTo>
                    <a:pt x="227196" y="60626"/>
                  </a:lnTo>
                  <a:lnTo>
                    <a:pt x="235077" y="48495"/>
                  </a:lnTo>
                  <a:lnTo>
                    <a:pt x="240931" y="34823"/>
                  </a:lnTo>
                  <a:lnTo>
                    <a:pt x="241797" y="23408"/>
                  </a:lnTo>
                  <a:lnTo>
                    <a:pt x="238036" y="13071"/>
                  </a:lnTo>
                  <a:lnTo>
                    <a:pt x="230341" y="5101"/>
                  </a:lnTo>
                  <a:lnTo>
                    <a:pt x="219405" y="787"/>
                  </a:lnTo>
                  <a:lnTo>
                    <a:pt x="213321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06C29879-9437-22CF-6A48-B53994DD485D}"/>
                </a:ext>
              </a:extLst>
            </p:cNvPr>
            <p:cNvSpPr/>
            <p:nvPr/>
          </p:nvSpPr>
          <p:spPr>
            <a:xfrm>
              <a:off x="3299929" y="2829229"/>
              <a:ext cx="133985" cy="295275"/>
            </a:xfrm>
            <a:custGeom>
              <a:avLst/>
              <a:gdLst/>
              <a:ahLst/>
              <a:cxnLst/>
              <a:rect l="l" t="t" r="r" b="b"/>
              <a:pathLst>
                <a:path w="133985" h="295275">
                  <a:moveTo>
                    <a:pt x="130403" y="0"/>
                  </a:moveTo>
                  <a:lnTo>
                    <a:pt x="127266" y="0"/>
                  </a:lnTo>
                  <a:lnTo>
                    <a:pt x="126504" y="330"/>
                  </a:lnTo>
                  <a:lnTo>
                    <a:pt x="115910" y="10805"/>
                  </a:lnTo>
                  <a:lnTo>
                    <a:pt x="92321" y="39189"/>
                  </a:lnTo>
                  <a:lnTo>
                    <a:pt x="61823" y="86408"/>
                  </a:lnTo>
                  <a:lnTo>
                    <a:pt x="31165" y="152615"/>
                  </a:lnTo>
                  <a:lnTo>
                    <a:pt x="30607" y="153174"/>
                  </a:lnTo>
                  <a:lnTo>
                    <a:pt x="30607" y="154812"/>
                  </a:lnTo>
                  <a:lnTo>
                    <a:pt x="19448" y="187812"/>
                  </a:lnTo>
                  <a:lnTo>
                    <a:pt x="10626" y="221583"/>
                  </a:lnTo>
                  <a:lnTo>
                    <a:pt x="4142" y="255868"/>
                  </a:lnTo>
                  <a:lnTo>
                    <a:pt x="0" y="290410"/>
                  </a:lnTo>
                  <a:lnTo>
                    <a:pt x="6235" y="294805"/>
                  </a:lnTo>
                  <a:lnTo>
                    <a:pt x="10369" y="259606"/>
                  </a:lnTo>
                  <a:lnTo>
                    <a:pt x="16792" y="224874"/>
                  </a:lnTo>
                  <a:lnTo>
                    <a:pt x="36283" y="157010"/>
                  </a:lnTo>
                  <a:lnTo>
                    <a:pt x="86640" y="149685"/>
                  </a:lnTo>
                  <a:lnTo>
                    <a:pt x="101866" y="149364"/>
                  </a:lnTo>
                  <a:lnTo>
                    <a:pt x="113028" y="149529"/>
                  </a:lnTo>
                  <a:lnTo>
                    <a:pt x="131521" y="150418"/>
                  </a:lnTo>
                  <a:lnTo>
                    <a:pt x="133223" y="149313"/>
                  </a:lnTo>
                  <a:lnTo>
                    <a:pt x="133223" y="147129"/>
                  </a:lnTo>
                  <a:lnTo>
                    <a:pt x="133781" y="145478"/>
                  </a:lnTo>
                  <a:lnTo>
                    <a:pt x="132080" y="143840"/>
                  </a:lnTo>
                  <a:lnTo>
                    <a:pt x="113870" y="143057"/>
                  </a:lnTo>
                  <a:lnTo>
                    <a:pt x="103377" y="142913"/>
                  </a:lnTo>
                  <a:lnTo>
                    <a:pt x="88789" y="143205"/>
                  </a:lnTo>
                  <a:lnTo>
                    <a:pt x="72664" y="144273"/>
                  </a:lnTo>
                  <a:lnTo>
                    <a:pt x="55827" y="146401"/>
                  </a:lnTo>
                  <a:lnTo>
                    <a:pt x="39103" y="149872"/>
                  </a:lnTo>
                  <a:lnTo>
                    <a:pt x="68754" y="86857"/>
                  </a:lnTo>
                  <a:lnTo>
                    <a:pt x="98137" y="41857"/>
                  </a:lnTo>
                  <a:lnTo>
                    <a:pt x="120822" y="14771"/>
                  </a:lnTo>
                  <a:lnTo>
                    <a:pt x="132562" y="3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394C74B6-8498-2E5A-C82A-12A20CE2FDE4}"/>
                </a:ext>
              </a:extLst>
            </p:cNvPr>
            <p:cNvSpPr/>
            <p:nvPr/>
          </p:nvSpPr>
          <p:spPr>
            <a:xfrm>
              <a:off x="1587309" y="3120745"/>
              <a:ext cx="669925" cy="474345"/>
            </a:xfrm>
            <a:custGeom>
              <a:avLst/>
              <a:gdLst/>
              <a:ahLst/>
              <a:cxnLst/>
              <a:rect l="l" t="t" r="r" b="b"/>
              <a:pathLst>
                <a:path w="669925" h="474345">
                  <a:moveTo>
                    <a:pt x="20408" y="208051"/>
                  </a:moveTo>
                  <a:lnTo>
                    <a:pt x="0" y="341452"/>
                  </a:lnTo>
                  <a:lnTo>
                    <a:pt x="171" y="347972"/>
                  </a:lnTo>
                  <a:lnTo>
                    <a:pt x="2259" y="354079"/>
                  </a:lnTo>
                  <a:lnTo>
                    <a:pt x="200672" y="468261"/>
                  </a:lnTo>
                  <a:lnTo>
                    <a:pt x="215557" y="474040"/>
                  </a:lnTo>
                  <a:lnTo>
                    <a:pt x="231013" y="474040"/>
                  </a:lnTo>
                  <a:lnTo>
                    <a:pt x="238658" y="472109"/>
                  </a:lnTo>
                  <a:lnTo>
                    <a:pt x="245478" y="468261"/>
                  </a:lnTo>
                  <a:lnTo>
                    <a:pt x="655345" y="241541"/>
                  </a:lnTo>
                  <a:lnTo>
                    <a:pt x="663539" y="233926"/>
                  </a:lnTo>
                  <a:lnTo>
                    <a:pt x="667061" y="226174"/>
                  </a:lnTo>
                  <a:lnTo>
                    <a:pt x="51015" y="226174"/>
                  </a:lnTo>
                  <a:lnTo>
                    <a:pt x="20408" y="208051"/>
                  </a:lnTo>
                  <a:close/>
                </a:path>
                <a:path w="669925" h="474345">
                  <a:moveTo>
                    <a:pt x="482993" y="0"/>
                  </a:moveTo>
                  <a:lnTo>
                    <a:pt x="51015" y="226174"/>
                  </a:lnTo>
                  <a:lnTo>
                    <a:pt x="667061" y="226174"/>
                  </a:lnTo>
                  <a:lnTo>
                    <a:pt x="667746" y="224664"/>
                  </a:lnTo>
                  <a:lnTo>
                    <a:pt x="669297" y="216843"/>
                  </a:lnTo>
                  <a:lnTo>
                    <a:pt x="669518" y="213550"/>
                  </a:lnTo>
                  <a:lnTo>
                    <a:pt x="668325" y="204762"/>
                  </a:lnTo>
                  <a:lnTo>
                    <a:pt x="631532" y="204762"/>
                  </a:lnTo>
                  <a:lnTo>
                    <a:pt x="524383" y="147662"/>
                  </a:lnTo>
                  <a:lnTo>
                    <a:pt x="483631" y="111159"/>
                  </a:lnTo>
                  <a:lnTo>
                    <a:pt x="475640" y="67525"/>
                  </a:lnTo>
                  <a:lnTo>
                    <a:pt x="482993" y="0"/>
                  </a:lnTo>
                  <a:close/>
                </a:path>
                <a:path w="669925" h="474345">
                  <a:moveTo>
                    <a:pt x="654761" y="178955"/>
                  </a:moveTo>
                  <a:lnTo>
                    <a:pt x="629831" y="199821"/>
                  </a:lnTo>
                  <a:lnTo>
                    <a:pt x="631532" y="204762"/>
                  </a:lnTo>
                  <a:lnTo>
                    <a:pt x="668325" y="204762"/>
                  </a:lnTo>
                  <a:lnTo>
                    <a:pt x="667212" y="196561"/>
                  </a:lnTo>
                  <a:lnTo>
                    <a:pt x="662139" y="185956"/>
                  </a:lnTo>
                  <a:lnTo>
                    <a:pt x="657067" y="180499"/>
                  </a:lnTo>
                  <a:lnTo>
                    <a:pt x="654761" y="178955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7F53F21C-547F-B99E-F7B3-36073B2E8FB3}"/>
                </a:ext>
              </a:extLst>
            </p:cNvPr>
            <p:cNvSpPr/>
            <p:nvPr/>
          </p:nvSpPr>
          <p:spPr>
            <a:xfrm>
              <a:off x="1814626" y="3268408"/>
              <a:ext cx="442595" cy="326390"/>
            </a:xfrm>
            <a:custGeom>
              <a:avLst/>
              <a:gdLst/>
              <a:ahLst/>
              <a:cxnLst/>
              <a:rect l="l" t="t" r="r" b="b"/>
              <a:pathLst>
                <a:path w="442594" h="326389">
                  <a:moveTo>
                    <a:pt x="297065" y="0"/>
                  </a:moveTo>
                  <a:lnTo>
                    <a:pt x="148321" y="93946"/>
                  </a:lnTo>
                  <a:lnTo>
                    <a:pt x="44221" y="160299"/>
                  </a:lnTo>
                  <a:lnTo>
                    <a:pt x="0" y="272287"/>
                  </a:lnTo>
                  <a:lnTo>
                    <a:pt x="0" y="326097"/>
                  </a:lnTo>
                  <a:lnTo>
                    <a:pt x="428028" y="93878"/>
                  </a:lnTo>
                  <a:lnTo>
                    <a:pt x="442201" y="65887"/>
                  </a:lnTo>
                  <a:lnTo>
                    <a:pt x="441008" y="57099"/>
                  </a:lnTo>
                  <a:lnTo>
                    <a:pt x="404215" y="57099"/>
                  </a:lnTo>
                  <a:lnTo>
                    <a:pt x="297065" y="0"/>
                  </a:lnTo>
                  <a:close/>
                </a:path>
                <a:path w="442594" h="326389">
                  <a:moveTo>
                    <a:pt x="427443" y="31292"/>
                  </a:moveTo>
                  <a:lnTo>
                    <a:pt x="402513" y="52158"/>
                  </a:lnTo>
                  <a:lnTo>
                    <a:pt x="404215" y="57099"/>
                  </a:lnTo>
                  <a:lnTo>
                    <a:pt x="441008" y="57099"/>
                  </a:lnTo>
                  <a:lnTo>
                    <a:pt x="439895" y="48898"/>
                  </a:lnTo>
                  <a:lnTo>
                    <a:pt x="434822" y="38293"/>
                  </a:lnTo>
                  <a:lnTo>
                    <a:pt x="429749" y="32837"/>
                  </a:lnTo>
                  <a:lnTo>
                    <a:pt x="427443" y="31292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F1712652-EC76-17F1-DCF3-A22EA1C56574}"/>
                </a:ext>
              </a:extLst>
            </p:cNvPr>
            <p:cNvSpPr/>
            <p:nvPr/>
          </p:nvSpPr>
          <p:spPr>
            <a:xfrm>
              <a:off x="1625853" y="3085604"/>
              <a:ext cx="624205" cy="467359"/>
            </a:xfrm>
            <a:custGeom>
              <a:avLst/>
              <a:gdLst/>
              <a:ahLst/>
              <a:cxnLst/>
              <a:rect l="l" t="t" r="r" b="b"/>
              <a:pathLst>
                <a:path w="624205" h="467360">
                  <a:moveTo>
                    <a:pt x="446722" y="0"/>
                  </a:moveTo>
                  <a:lnTo>
                    <a:pt x="20408" y="222338"/>
                  </a:lnTo>
                  <a:lnTo>
                    <a:pt x="571" y="354075"/>
                  </a:lnTo>
                  <a:lnTo>
                    <a:pt x="0" y="360121"/>
                  </a:lnTo>
                  <a:lnTo>
                    <a:pt x="1701" y="366725"/>
                  </a:lnTo>
                  <a:lnTo>
                    <a:pt x="6235" y="371094"/>
                  </a:lnTo>
                  <a:lnTo>
                    <a:pt x="7378" y="372744"/>
                  </a:lnTo>
                  <a:lnTo>
                    <a:pt x="9626" y="374408"/>
                  </a:lnTo>
                  <a:lnTo>
                    <a:pt x="11912" y="375488"/>
                  </a:lnTo>
                  <a:lnTo>
                    <a:pt x="168948" y="461683"/>
                  </a:lnTo>
                  <a:lnTo>
                    <a:pt x="175742" y="465251"/>
                  </a:lnTo>
                  <a:lnTo>
                    <a:pt x="183248" y="467042"/>
                  </a:lnTo>
                  <a:lnTo>
                    <a:pt x="198272" y="467042"/>
                  </a:lnTo>
                  <a:lnTo>
                    <a:pt x="616800" y="237705"/>
                  </a:lnTo>
                  <a:lnTo>
                    <a:pt x="623592" y="226106"/>
                  </a:lnTo>
                  <a:lnTo>
                    <a:pt x="621894" y="219408"/>
                  </a:lnTo>
                  <a:lnTo>
                    <a:pt x="616800" y="214096"/>
                  </a:lnTo>
                  <a:lnTo>
                    <a:pt x="479590" y="140525"/>
                  </a:lnTo>
                  <a:lnTo>
                    <a:pt x="461112" y="127031"/>
                  </a:lnTo>
                  <a:lnTo>
                    <a:pt x="447786" y="109518"/>
                  </a:lnTo>
                  <a:lnTo>
                    <a:pt x="440303" y="89119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7CB1F818-ABD9-7A9B-C97F-5B9D96CF09BE}"/>
                </a:ext>
              </a:extLst>
            </p:cNvPr>
            <p:cNvSpPr/>
            <p:nvPr/>
          </p:nvSpPr>
          <p:spPr>
            <a:xfrm>
              <a:off x="1625853" y="3085604"/>
              <a:ext cx="454659" cy="371475"/>
            </a:xfrm>
            <a:custGeom>
              <a:avLst/>
              <a:gdLst/>
              <a:ahLst/>
              <a:cxnLst/>
              <a:rect l="l" t="t" r="r" b="b"/>
              <a:pathLst>
                <a:path w="454660" h="371475">
                  <a:moveTo>
                    <a:pt x="446722" y="0"/>
                  </a:moveTo>
                  <a:lnTo>
                    <a:pt x="20967" y="222338"/>
                  </a:lnTo>
                  <a:lnTo>
                    <a:pt x="1130" y="354075"/>
                  </a:lnTo>
                  <a:lnTo>
                    <a:pt x="0" y="360121"/>
                  </a:lnTo>
                  <a:lnTo>
                    <a:pt x="2273" y="366725"/>
                  </a:lnTo>
                  <a:lnTo>
                    <a:pt x="6235" y="371094"/>
                  </a:lnTo>
                  <a:lnTo>
                    <a:pt x="454659" y="120218"/>
                  </a:lnTo>
                  <a:lnTo>
                    <a:pt x="447003" y="108041"/>
                  </a:lnTo>
                  <a:lnTo>
                    <a:pt x="441902" y="94835"/>
                  </a:lnTo>
                  <a:lnTo>
                    <a:pt x="439354" y="81007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C55DE2E1-1CD2-F625-2740-BECBC22AECDC}"/>
                </a:ext>
              </a:extLst>
            </p:cNvPr>
            <p:cNvSpPr/>
            <p:nvPr/>
          </p:nvSpPr>
          <p:spPr>
            <a:xfrm>
              <a:off x="757910" y="1585721"/>
              <a:ext cx="658495" cy="362585"/>
            </a:xfrm>
            <a:custGeom>
              <a:avLst/>
              <a:gdLst/>
              <a:ahLst/>
              <a:cxnLst/>
              <a:rect l="l" t="t" r="r" b="b"/>
              <a:pathLst>
                <a:path w="658494" h="362585">
                  <a:moveTo>
                    <a:pt x="282905" y="31661"/>
                  </a:moveTo>
                  <a:lnTo>
                    <a:pt x="277761" y="26530"/>
                  </a:lnTo>
                  <a:lnTo>
                    <a:pt x="266382" y="26530"/>
                  </a:lnTo>
                  <a:lnTo>
                    <a:pt x="262026" y="27736"/>
                  </a:lnTo>
                  <a:lnTo>
                    <a:pt x="220522" y="51130"/>
                  </a:lnTo>
                  <a:lnTo>
                    <a:pt x="220522" y="11798"/>
                  </a:lnTo>
                  <a:lnTo>
                    <a:pt x="214274" y="5537"/>
                  </a:lnTo>
                  <a:lnTo>
                    <a:pt x="200774" y="5537"/>
                  </a:lnTo>
                  <a:lnTo>
                    <a:pt x="169506" y="28625"/>
                  </a:lnTo>
                  <a:lnTo>
                    <a:pt x="167119" y="16408"/>
                  </a:lnTo>
                  <a:lnTo>
                    <a:pt x="161417" y="7429"/>
                  </a:lnTo>
                  <a:lnTo>
                    <a:pt x="152882" y="1892"/>
                  </a:lnTo>
                  <a:lnTo>
                    <a:pt x="142024" y="0"/>
                  </a:lnTo>
                  <a:lnTo>
                    <a:pt x="135953" y="482"/>
                  </a:lnTo>
                  <a:lnTo>
                    <a:pt x="92532" y="25146"/>
                  </a:lnTo>
                  <a:lnTo>
                    <a:pt x="63804" y="68935"/>
                  </a:lnTo>
                  <a:lnTo>
                    <a:pt x="59537" y="91757"/>
                  </a:lnTo>
                  <a:lnTo>
                    <a:pt x="59537" y="141173"/>
                  </a:lnTo>
                  <a:lnTo>
                    <a:pt x="26085" y="159283"/>
                  </a:lnTo>
                  <a:lnTo>
                    <a:pt x="16040" y="166852"/>
                  </a:lnTo>
                  <a:lnTo>
                    <a:pt x="8153" y="176174"/>
                  </a:lnTo>
                  <a:lnTo>
                    <a:pt x="2717" y="186931"/>
                  </a:lnTo>
                  <a:lnTo>
                    <a:pt x="0" y="198805"/>
                  </a:lnTo>
                  <a:lnTo>
                    <a:pt x="0" y="208127"/>
                  </a:lnTo>
                  <a:lnTo>
                    <a:pt x="5511" y="213410"/>
                  </a:lnTo>
                  <a:lnTo>
                    <a:pt x="17246" y="213410"/>
                  </a:lnTo>
                  <a:lnTo>
                    <a:pt x="21551" y="212242"/>
                  </a:lnTo>
                  <a:lnTo>
                    <a:pt x="158178" y="135674"/>
                  </a:lnTo>
                  <a:lnTo>
                    <a:pt x="256806" y="80772"/>
                  </a:lnTo>
                  <a:lnTo>
                    <a:pt x="266865" y="73215"/>
                  </a:lnTo>
                  <a:lnTo>
                    <a:pt x="274739" y="63893"/>
                  </a:lnTo>
                  <a:lnTo>
                    <a:pt x="280174" y="53136"/>
                  </a:lnTo>
                  <a:lnTo>
                    <a:pt x="282905" y="41249"/>
                  </a:lnTo>
                  <a:lnTo>
                    <a:pt x="282905" y="31661"/>
                  </a:lnTo>
                  <a:close/>
                </a:path>
                <a:path w="658494" h="362585">
                  <a:moveTo>
                    <a:pt x="658190" y="107670"/>
                  </a:moveTo>
                  <a:lnTo>
                    <a:pt x="656844" y="98755"/>
                  </a:lnTo>
                  <a:lnTo>
                    <a:pt x="653072" y="92214"/>
                  </a:lnTo>
                  <a:lnTo>
                    <a:pt x="647217" y="88188"/>
                  </a:lnTo>
                  <a:lnTo>
                    <a:pt x="639648" y="86804"/>
                  </a:lnTo>
                  <a:lnTo>
                    <a:pt x="633958" y="86804"/>
                  </a:lnTo>
                  <a:lnTo>
                    <a:pt x="627303" y="88760"/>
                  </a:lnTo>
                  <a:lnTo>
                    <a:pt x="566343" y="123050"/>
                  </a:lnTo>
                  <a:lnTo>
                    <a:pt x="566343" y="81876"/>
                  </a:lnTo>
                  <a:lnTo>
                    <a:pt x="564680" y="71081"/>
                  </a:lnTo>
                  <a:lnTo>
                    <a:pt x="560044" y="63144"/>
                  </a:lnTo>
                  <a:lnTo>
                    <a:pt x="552869" y="58254"/>
                  </a:lnTo>
                  <a:lnTo>
                    <a:pt x="543648" y="56578"/>
                  </a:lnTo>
                  <a:lnTo>
                    <a:pt x="537095" y="56578"/>
                  </a:lnTo>
                  <a:lnTo>
                    <a:pt x="497459" y="82613"/>
                  </a:lnTo>
                  <a:lnTo>
                    <a:pt x="491515" y="90119"/>
                  </a:lnTo>
                  <a:lnTo>
                    <a:pt x="488010" y="72174"/>
                  </a:lnTo>
                  <a:lnTo>
                    <a:pt x="479679" y="59042"/>
                  </a:lnTo>
                  <a:lnTo>
                    <a:pt x="467258" y="50990"/>
                  </a:lnTo>
                  <a:lnTo>
                    <a:pt x="451434" y="48234"/>
                  </a:lnTo>
                  <a:lnTo>
                    <a:pt x="442391" y="48958"/>
                  </a:lnTo>
                  <a:lnTo>
                    <a:pt x="377596" y="85077"/>
                  </a:lnTo>
                  <a:lnTo>
                    <a:pt x="352196" y="115849"/>
                  </a:lnTo>
                  <a:lnTo>
                    <a:pt x="328815" y="182892"/>
                  </a:lnTo>
                  <a:lnTo>
                    <a:pt x="328815" y="255346"/>
                  </a:lnTo>
                  <a:lnTo>
                    <a:pt x="279488" y="282803"/>
                  </a:lnTo>
                  <a:lnTo>
                    <a:pt x="264464" y="293903"/>
                  </a:lnTo>
                  <a:lnTo>
                    <a:pt x="252425" y="308610"/>
                  </a:lnTo>
                  <a:lnTo>
                    <a:pt x="244424" y="324967"/>
                  </a:lnTo>
                  <a:lnTo>
                    <a:pt x="241515" y="340995"/>
                  </a:lnTo>
                  <a:lnTo>
                    <a:pt x="242874" y="350050"/>
                  </a:lnTo>
                  <a:lnTo>
                    <a:pt x="246722" y="356717"/>
                  </a:lnTo>
                  <a:lnTo>
                    <a:pt x="252691" y="360845"/>
                  </a:lnTo>
                  <a:lnTo>
                    <a:pt x="260413" y="362254"/>
                  </a:lnTo>
                  <a:lnTo>
                    <a:pt x="266026" y="362254"/>
                  </a:lnTo>
                  <a:lnTo>
                    <a:pt x="272529" y="360362"/>
                  </a:lnTo>
                  <a:lnTo>
                    <a:pt x="345249" y="319582"/>
                  </a:lnTo>
                  <a:lnTo>
                    <a:pt x="474497" y="247662"/>
                  </a:lnTo>
                  <a:lnTo>
                    <a:pt x="619645" y="165874"/>
                  </a:lnTo>
                  <a:lnTo>
                    <a:pt x="634746" y="154774"/>
                  </a:lnTo>
                  <a:lnTo>
                    <a:pt x="646988" y="140068"/>
                  </a:lnTo>
                  <a:lnTo>
                    <a:pt x="655193" y="123723"/>
                  </a:lnTo>
                  <a:lnTo>
                    <a:pt x="658190" y="10767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57F9C958-F7AD-654E-28CA-8FDEA78F04BB}"/>
                </a:ext>
              </a:extLst>
            </p:cNvPr>
            <p:cNvSpPr/>
            <p:nvPr/>
          </p:nvSpPr>
          <p:spPr>
            <a:xfrm>
              <a:off x="1000554" y="1461477"/>
              <a:ext cx="1668145" cy="2205355"/>
            </a:xfrm>
            <a:custGeom>
              <a:avLst/>
              <a:gdLst/>
              <a:ahLst/>
              <a:cxnLst/>
              <a:rect l="l" t="t" r="r" b="b"/>
              <a:pathLst>
                <a:path w="1668145" h="2205354">
                  <a:moveTo>
                    <a:pt x="1596354" y="0"/>
                  </a:moveTo>
                  <a:lnTo>
                    <a:pt x="1590309" y="0"/>
                  </a:lnTo>
                  <a:lnTo>
                    <a:pt x="1584171" y="820"/>
                  </a:lnTo>
                  <a:lnTo>
                    <a:pt x="1578269" y="2451"/>
                  </a:lnTo>
                  <a:lnTo>
                    <a:pt x="1576555" y="2997"/>
                  </a:lnTo>
                  <a:lnTo>
                    <a:pt x="1574853" y="4102"/>
                  </a:lnTo>
                  <a:lnTo>
                    <a:pt x="1573735" y="4648"/>
                  </a:lnTo>
                  <a:lnTo>
                    <a:pt x="19272" y="880262"/>
                  </a:lnTo>
                  <a:lnTo>
                    <a:pt x="15312" y="882446"/>
                  </a:lnTo>
                  <a:lnTo>
                    <a:pt x="11913" y="885202"/>
                  </a:lnTo>
                  <a:lnTo>
                    <a:pt x="0" y="913193"/>
                  </a:lnTo>
                  <a:lnTo>
                    <a:pt x="0" y="2150579"/>
                  </a:lnTo>
                  <a:lnTo>
                    <a:pt x="17940" y="2185795"/>
                  </a:lnTo>
                  <a:lnTo>
                    <a:pt x="59515" y="2203964"/>
                  </a:lnTo>
                  <a:lnTo>
                    <a:pt x="71293" y="2204948"/>
                  </a:lnTo>
                  <a:lnTo>
                    <a:pt x="77123" y="2204948"/>
                  </a:lnTo>
                  <a:lnTo>
                    <a:pt x="82800" y="2204135"/>
                  </a:lnTo>
                  <a:lnTo>
                    <a:pt x="87881" y="2202192"/>
                  </a:lnTo>
                  <a:lnTo>
                    <a:pt x="76528" y="2126983"/>
                  </a:lnTo>
                  <a:lnTo>
                    <a:pt x="1576555" y="1281023"/>
                  </a:lnTo>
                  <a:lnTo>
                    <a:pt x="1585343" y="1274598"/>
                  </a:lnTo>
                  <a:lnTo>
                    <a:pt x="1591947" y="1266324"/>
                  </a:lnTo>
                  <a:lnTo>
                    <a:pt x="1596104" y="1256615"/>
                  </a:lnTo>
                  <a:lnTo>
                    <a:pt x="1597548" y="1245882"/>
                  </a:lnTo>
                  <a:lnTo>
                    <a:pt x="1597548" y="99072"/>
                  </a:lnTo>
                  <a:lnTo>
                    <a:pt x="1618577" y="87934"/>
                  </a:lnTo>
                  <a:lnTo>
                    <a:pt x="1641625" y="75463"/>
                  </a:lnTo>
                  <a:lnTo>
                    <a:pt x="1660207" y="64639"/>
                  </a:lnTo>
                  <a:lnTo>
                    <a:pt x="1667842" y="58445"/>
                  </a:lnTo>
                  <a:lnTo>
                    <a:pt x="1667425" y="52020"/>
                  </a:lnTo>
                  <a:lnTo>
                    <a:pt x="1636092" y="12877"/>
                  </a:lnTo>
                  <a:lnTo>
                    <a:pt x="1606933" y="820"/>
                  </a:lnTo>
                  <a:lnTo>
                    <a:pt x="1596354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F67F0FEC-89F6-D0FE-593F-DCBD444A395B}"/>
                </a:ext>
              </a:extLst>
            </p:cNvPr>
            <p:cNvSpPr/>
            <p:nvPr/>
          </p:nvSpPr>
          <p:spPr>
            <a:xfrm>
              <a:off x="1009629" y="1461477"/>
              <a:ext cx="1659255" cy="966469"/>
            </a:xfrm>
            <a:custGeom>
              <a:avLst/>
              <a:gdLst/>
              <a:ahLst/>
              <a:cxnLst/>
              <a:rect l="l" t="t" r="r" b="b"/>
              <a:pathLst>
                <a:path w="1659255" h="966469">
                  <a:moveTo>
                    <a:pt x="1587279" y="0"/>
                  </a:moveTo>
                  <a:lnTo>
                    <a:pt x="1581233" y="0"/>
                  </a:lnTo>
                  <a:lnTo>
                    <a:pt x="1575095" y="820"/>
                  </a:lnTo>
                  <a:lnTo>
                    <a:pt x="1569194" y="2451"/>
                  </a:lnTo>
                  <a:lnTo>
                    <a:pt x="1567479" y="2997"/>
                  </a:lnTo>
                  <a:lnTo>
                    <a:pt x="1565777" y="4102"/>
                  </a:lnTo>
                  <a:lnTo>
                    <a:pt x="1564660" y="4648"/>
                  </a:lnTo>
                  <a:lnTo>
                    <a:pt x="10196" y="880262"/>
                  </a:lnTo>
                  <a:lnTo>
                    <a:pt x="6236" y="882446"/>
                  </a:lnTo>
                  <a:lnTo>
                    <a:pt x="2838" y="885202"/>
                  </a:lnTo>
                  <a:lnTo>
                    <a:pt x="0" y="888492"/>
                  </a:lnTo>
                  <a:lnTo>
                    <a:pt x="134362" y="965911"/>
                  </a:lnTo>
                  <a:lnTo>
                    <a:pt x="1588472" y="189636"/>
                  </a:lnTo>
                  <a:lnTo>
                    <a:pt x="1588472" y="99072"/>
                  </a:lnTo>
                  <a:lnTo>
                    <a:pt x="1609502" y="87934"/>
                  </a:lnTo>
                  <a:lnTo>
                    <a:pt x="1632549" y="75463"/>
                  </a:lnTo>
                  <a:lnTo>
                    <a:pt x="1651132" y="64639"/>
                  </a:lnTo>
                  <a:lnTo>
                    <a:pt x="1658767" y="58445"/>
                  </a:lnTo>
                  <a:lnTo>
                    <a:pt x="1658349" y="52020"/>
                  </a:lnTo>
                  <a:lnTo>
                    <a:pt x="1627017" y="12877"/>
                  </a:lnTo>
                  <a:lnTo>
                    <a:pt x="1597858" y="820"/>
                  </a:lnTo>
                  <a:lnTo>
                    <a:pt x="1587279" y="0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70935C3A-B548-3767-A0BC-B659582F3626}"/>
                </a:ext>
              </a:extLst>
            </p:cNvPr>
            <p:cNvSpPr/>
            <p:nvPr/>
          </p:nvSpPr>
          <p:spPr>
            <a:xfrm>
              <a:off x="1070862" y="1505648"/>
              <a:ext cx="1597660" cy="2159635"/>
            </a:xfrm>
            <a:custGeom>
              <a:avLst/>
              <a:gdLst/>
              <a:ahLst/>
              <a:cxnLst/>
              <a:rect l="l" t="t" r="r" b="b"/>
              <a:pathLst>
                <a:path w="1597660" h="2159635">
                  <a:moveTo>
                    <a:pt x="1590168" y="0"/>
                  </a:moveTo>
                  <a:lnTo>
                    <a:pt x="1579208" y="0"/>
                  </a:lnTo>
                  <a:lnTo>
                    <a:pt x="1576388" y="698"/>
                  </a:lnTo>
                  <a:lnTo>
                    <a:pt x="19833" y="877811"/>
                  </a:lnTo>
                  <a:lnTo>
                    <a:pt x="0" y="911301"/>
                  </a:lnTo>
                  <a:lnTo>
                    <a:pt x="0" y="2154377"/>
                  </a:lnTo>
                  <a:lnTo>
                    <a:pt x="5506" y="2159025"/>
                  </a:lnTo>
                  <a:lnTo>
                    <a:pt x="13595" y="2159025"/>
                  </a:lnTo>
                  <a:lnTo>
                    <a:pt x="1576553" y="1278572"/>
                  </a:lnTo>
                  <a:lnTo>
                    <a:pt x="1597534" y="1243431"/>
                  </a:lnTo>
                  <a:lnTo>
                    <a:pt x="1597534" y="6286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CC122783-FE96-F250-EF6A-B4555F18EE6F}"/>
                </a:ext>
              </a:extLst>
            </p:cNvPr>
            <p:cNvSpPr/>
            <p:nvPr/>
          </p:nvSpPr>
          <p:spPr>
            <a:xfrm>
              <a:off x="1126980" y="1587449"/>
              <a:ext cx="1485900" cy="1925320"/>
            </a:xfrm>
            <a:custGeom>
              <a:avLst/>
              <a:gdLst/>
              <a:ahLst/>
              <a:cxnLst/>
              <a:rect l="l" t="t" r="r" b="b"/>
              <a:pathLst>
                <a:path w="1485900" h="1925320">
                  <a:moveTo>
                    <a:pt x="1478869" y="0"/>
                  </a:moveTo>
                  <a:lnTo>
                    <a:pt x="1468772" y="0"/>
                  </a:lnTo>
                  <a:lnTo>
                    <a:pt x="1466169" y="673"/>
                  </a:lnTo>
                  <a:lnTo>
                    <a:pt x="18133" y="816876"/>
                  </a:lnTo>
                  <a:lnTo>
                    <a:pt x="0" y="847623"/>
                  </a:lnTo>
                  <a:lnTo>
                    <a:pt x="0" y="1920570"/>
                  </a:lnTo>
                  <a:lnTo>
                    <a:pt x="5284" y="1924926"/>
                  </a:lnTo>
                  <a:lnTo>
                    <a:pt x="12865" y="1924926"/>
                  </a:lnTo>
                  <a:lnTo>
                    <a:pt x="1466004" y="1106182"/>
                  </a:lnTo>
                  <a:lnTo>
                    <a:pt x="1485854" y="1073238"/>
                  </a:lnTo>
                  <a:lnTo>
                    <a:pt x="1485854" y="6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50CDCB6D-B90E-F9D2-9800-ADA4430CCFFD}"/>
                </a:ext>
              </a:extLst>
            </p:cNvPr>
            <p:cNvSpPr/>
            <p:nvPr/>
          </p:nvSpPr>
          <p:spPr>
            <a:xfrm>
              <a:off x="2498318" y="1578660"/>
              <a:ext cx="394335" cy="546100"/>
            </a:xfrm>
            <a:custGeom>
              <a:avLst/>
              <a:gdLst/>
              <a:ahLst/>
              <a:cxnLst/>
              <a:rect l="l" t="t" r="r" b="b"/>
              <a:pathLst>
                <a:path w="394335" h="546100">
                  <a:moveTo>
                    <a:pt x="394004" y="6032"/>
                  </a:moveTo>
                  <a:lnTo>
                    <a:pt x="383806" y="0"/>
                  </a:lnTo>
                  <a:lnTo>
                    <a:pt x="95834" y="162890"/>
                  </a:lnTo>
                  <a:lnTo>
                    <a:pt x="88442" y="144373"/>
                  </a:lnTo>
                  <a:lnTo>
                    <a:pt x="0" y="193243"/>
                  </a:lnTo>
                  <a:lnTo>
                    <a:pt x="0" y="536346"/>
                  </a:lnTo>
                  <a:lnTo>
                    <a:pt x="1143" y="545680"/>
                  </a:lnTo>
                  <a:lnTo>
                    <a:pt x="45351" y="532511"/>
                  </a:lnTo>
                  <a:lnTo>
                    <a:pt x="394004" y="345313"/>
                  </a:lnTo>
                  <a:lnTo>
                    <a:pt x="394004" y="6032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006A4940-B468-9D04-932A-06F7C7BBAF86}"/>
                </a:ext>
              </a:extLst>
            </p:cNvPr>
            <p:cNvSpPr/>
            <p:nvPr/>
          </p:nvSpPr>
          <p:spPr>
            <a:xfrm>
              <a:off x="2498318" y="1584693"/>
              <a:ext cx="394335" cy="539750"/>
            </a:xfrm>
            <a:custGeom>
              <a:avLst/>
              <a:gdLst/>
              <a:ahLst/>
              <a:cxnLst/>
              <a:rect l="l" t="t" r="r" b="b"/>
              <a:pathLst>
                <a:path w="394335" h="539750">
                  <a:moveTo>
                    <a:pt x="394004" y="0"/>
                  </a:moveTo>
                  <a:lnTo>
                    <a:pt x="99199" y="165252"/>
                  </a:lnTo>
                  <a:lnTo>
                    <a:pt x="88442" y="138341"/>
                  </a:lnTo>
                  <a:lnTo>
                    <a:pt x="0" y="187210"/>
                  </a:lnTo>
                  <a:lnTo>
                    <a:pt x="0" y="530313"/>
                  </a:lnTo>
                  <a:lnTo>
                    <a:pt x="1143" y="539648"/>
                  </a:lnTo>
                  <a:lnTo>
                    <a:pt x="45351" y="526478"/>
                  </a:lnTo>
                  <a:lnTo>
                    <a:pt x="394004" y="339280"/>
                  </a:lnTo>
                  <a:lnTo>
                    <a:pt x="394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87352D50-7EFE-D027-D668-55C5977C76AF}"/>
                </a:ext>
              </a:extLst>
            </p:cNvPr>
            <p:cNvSpPr/>
            <p:nvPr/>
          </p:nvSpPr>
          <p:spPr>
            <a:xfrm>
              <a:off x="2602064" y="1538579"/>
              <a:ext cx="313690" cy="434975"/>
            </a:xfrm>
            <a:custGeom>
              <a:avLst/>
              <a:gdLst/>
              <a:ahLst/>
              <a:cxnLst/>
              <a:rect l="l" t="t" r="r" b="b"/>
              <a:pathLst>
                <a:path w="313689" h="434975">
                  <a:moveTo>
                    <a:pt x="303288" y="0"/>
                  </a:moveTo>
                  <a:lnTo>
                    <a:pt x="300024" y="0"/>
                  </a:lnTo>
                  <a:lnTo>
                    <a:pt x="298475" y="558"/>
                  </a:lnTo>
                  <a:lnTo>
                    <a:pt x="297052" y="1650"/>
                  </a:lnTo>
                  <a:lnTo>
                    <a:pt x="7366" y="164693"/>
                  </a:lnTo>
                  <a:lnTo>
                    <a:pt x="5676" y="165798"/>
                  </a:lnTo>
                  <a:lnTo>
                    <a:pt x="4533" y="166903"/>
                  </a:lnTo>
                  <a:lnTo>
                    <a:pt x="3390" y="168541"/>
                  </a:lnTo>
                  <a:lnTo>
                    <a:pt x="1130" y="171297"/>
                  </a:lnTo>
                  <a:lnTo>
                    <a:pt x="0" y="174586"/>
                  </a:lnTo>
                  <a:lnTo>
                    <a:pt x="0" y="428205"/>
                  </a:lnTo>
                  <a:lnTo>
                    <a:pt x="2273" y="431507"/>
                  </a:lnTo>
                  <a:lnTo>
                    <a:pt x="5092" y="433146"/>
                  </a:lnTo>
                  <a:lnTo>
                    <a:pt x="7086" y="433971"/>
                  </a:lnTo>
                  <a:lnTo>
                    <a:pt x="9067" y="434378"/>
                  </a:lnTo>
                  <a:lnTo>
                    <a:pt x="13030" y="434378"/>
                  </a:lnTo>
                  <a:lnTo>
                    <a:pt x="15024" y="433971"/>
                  </a:lnTo>
                  <a:lnTo>
                    <a:pt x="16334" y="433425"/>
                  </a:lnTo>
                  <a:lnTo>
                    <a:pt x="13246" y="433425"/>
                  </a:lnTo>
                  <a:lnTo>
                    <a:pt x="11365" y="431507"/>
                  </a:lnTo>
                  <a:lnTo>
                    <a:pt x="11328" y="176225"/>
                  </a:lnTo>
                  <a:lnTo>
                    <a:pt x="14173" y="171830"/>
                  </a:lnTo>
                  <a:lnTo>
                    <a:pt x="18707" y="169087"/>
                  </a:lnTo>
                  <a:lnTo>
                    <a:pt x="307822" y="6045"/>
                  </a:lnTo>
                  <a:lnTo>
                    <a:pt x="308457" y="5600"/>
                  </a:lnTo>
                  <a:lnTo>
                    <a:pt x="309168" y="5384"/>
                  </a:lnTo>
                  <a:lnTo>
                    <a:pt x="312671" y="5384"/>
                  </a:lnTo>
                  <a:lnTo>
                    <a:pt x="312369" y="4940"/>
                  </a:lnTo>
                  <a:lnTo>
                    <a:pt x="306692" y="1650"/>
                  </a:lnTo>
                  <a:lnTo>
                    <a:pt x="304990" y="558"/>
                  </a:lnTo>
                  <a:lnTo>
                    <a:pt x="303288" y="0"/>
                  </a:lnTo>
                  <a:close/>
                </a:path>
                <a:path w="313689" h="434975">
                  <a:moveTo>
                    <a:pt x="17005" y="433146"/>
                  </a:moveTo>
                  <a:lnTo>
                    <a:pt x="16497" y="433349"/>
                  </a:lnTo>
                  <a:lnTo>
                    <a:pt x="16001" y="433425"/>
                  </a:lnTo>
                  <a:lnTo>
                    <a:pt x="16334" y="433425"/>
                  </a:lnTo>
                  <a:lnTo>
                    <a:pt x="17005" y="433146"/>
                  </a:lnTo>
                  <a:close/>
                </a:path>
                <a:path w="313689" h="434975">
                  <a:moveTo>
                    <a:pt x="312671" y="5384"/>
                  </a:moveTo>
                  <a:lnTo>
                    <a:pt x="311721" y="5384"/>
                  </a:lnTo>
                  <a:lnTo>
                    <a:pt x="313499" y="6794"/>
                  </a:lnTo>
                  <a:lnTo>
                    <a:pt x="313499" y="6603"/>
                  </a:lnTo>
                  <a:lnTo>
                    <a:pt x="312671" y="53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DCB99AE6-4898-3E6A-499A-473E3A9C72DB}"/>
                </a:ext>
              </a:extLst>
            </p:cNvPr>
            <p:cNvSpPr/>
            <p:nvPr/>
          </p:nvSpPr>
          <p:spPr>
            <a:xfrm>
              <a:off x="2605455" y="1538579"/>
              <a:ext cx="310515" cy="175260"/>
            </a:xfrm>
            <a:custGeom>
              <a:avLst/>
              <a:gdLst/>
              <a:ahLst/>
              <a:cxnLst/>
              <a:rect l="l" t="t" r="r" b="b"/>
              <a:pathLst>
                <a:path w="310514" h="175260">
                  <a:moveTo>
                    <a:pt x="299897" y="0"/>
                  </a:moveTo>
                  <a:lnTo>
                    <a:pt x="296633" y="0"/>
                  </a:lnTo>
                  <a:lnTo>
                    <a:pt x="295084" y="558"/>
                  </a:lnTo>
                  <a:lnTo>
                    <a:pt x="293662" y="1650"/>
                  </a:lnTo>
                  <a:lnTo>
                    <a:pt x="3975" y="164693"/>
                  </a:lnTo>
                  <a:lnTo>
                    <a:pt x="2286" y="165252"/>
                  </a:lnTo>
                  <a:lnTo>
                    <a:pt x="1143" y="166903"/>
                  </a:lnTo>
                  <a:lnTo>
                    <a:pt x="0" y="167995"/>
                  </a:lnTo>
                  <a:lnTo>
                    <a:pt x="9639" y="175132"/>
                  </a:lnTo>
                  <a:lnTo>
                    <a:pt x="10782" y="172377"/>
                  </a:lnTo>
                  <a:lnTo>
                    <a:pt x="12484" y="170192"/>
                  </a:lnTo>
                  <a:lnTo>
                    <a:pt x="15316" y="169087"/>
                  </a:lnTo>
                  <a:lnTo>
                    <a:pt x="304431" y="6045"/>
                  </a:lnTo>
                  <a:lnTo>
                    <a:pt x="305066" y="5600"/>
                  </a:lnTo>
                  <a:lnTo>
                    <a:pt x="305777" y="5384"/>
                  </a:lnTo>
                  <a:lnTo>
                    <a:pt x="309280" y="5384"/>
                  </a:lnTo>
                  <a:lnTo>
                    <a:pt x="308978" y="4940"/>
                  </a:lnTo>
                  <a:lnTo>
                    <a:pt x="303301" y="1650"/>
                  </a:lnTo>
                  <a:lnTo>
                    <a:pt x="301599" y="558"/>
                  </a:lnTo>
                  <a:lnTo>
                    <a:pt x="299897" y="0"/>
                  </a:lnTo>
                  <a:close/>
                </a:path>
                <a:path w="310514" h="175260">
                  <a:moveTo>
                    <a:pt x="309280" y="5384"/>
                  </a:moveTo>
                  <a:lnTo>
                    <a:pt x="308330" y="5384"/>
                  </a:lnTo>
                  <a:lnTo>
                    <a:pt x="310108" y="6794"/>
                  </a:lnTo>
                  <a:lnTo>
                    <a:pt x="310108" y="6603"/>
                  </a:lnTo>
                  <a:lnTo>
                    <a:pt x="309280" y="538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988D15E1-2B0F-A479-4F98-C8DC628678D1}"/>
                </a:ext>
              </a:extLst>
            </p:cNvPr>
            <p:cNvSpPr/>
            <p:nvPr/>
          </p:nvSpPr>
          <p:spPr>
            <a:xfrm>
              <a:off x="2612834" y="1544281"/>
              <a:ext cx="302895" cy="428625"/>
            </a:xfrm>
            <a:custGeom>
              <a:avLst/>
              <a:gdLst/>
              <a:ahLst/>
              <a:cxnLst/>
              <a:rect l="l" t="t" r="r" b="b"/>
              <a:pathLst>
                <a:path w="302894" h="428625">
                  <a:moveTo>
                    <a:pt x="300621" y="0"/>
                  </a:moveTo>
                  <a:lnTo>
                    <a:pt x="298615" y="0"/>
                  </a:lnTo>
                  <a:lnTo>
                    <a:pt x="297052" y="342"/>
                  </a:lnTo>
                  <a:lnTo>
                    <a:pt x="2844" y="166128"/>
                  </a:lnTo>
                  <a:lnTo>
                    <a:pt x="0" y="171069"/>
                  </a:lnTo>
                  <a:lnTo>
                    <a:pt x="0" y="426008"/>
                  </a:lnTo>
                  <a:lnTo>
                    <a:pt x="2362" y="428002"/>
                  </a:lnTo>
                  <a:lnTo>
                    <a:pt x="5778" y="428002"/>
                  </a:lnTo>
                  <a:lnTo>
                    <a:pt x="7378" y="427443"/>
                  </a:lnTo>
                  <a:lnTo>
                    <a:pt x="293662" y="266052"/>
                  </a:lnTo>
                  <a:lnTo>
                    <a:pt x="298754" y="262750"/>
                  </a:lnTo>
                  <a:lnTo>
                    <a:pt x="302729" y="256717"/>
                  </a:lnTo>
                  <a:lnTo>
                    <a:pt x="302729" y="1473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F15FAF60-DDF9-589F-CDAE-AA6055602E11}"/>
                </a:ext>
              </a:extLst>
            </p:cNvPr>
            <p:cNvSpPr/>
            <p:nvPr/>
          </p:nvSpPr>
          <p:spPr>
            <a:xfrm>
              <a:off x="2490952" y="1626971"/>
              <a:ext cx="469265" cy="513080"/>
            </a:xfrm>
            <a:custGeom>
              <a:avLst/>
              <a:gdLst/>
              <a:ahLst/>
              <a:cxnLst/>
              <a:rect l="l" t="t" r="r" b="b"/>
              <a:pathLst>
                <a:path w="469264" h="513080">
                  <a:moveTo>
                    <a:pt x="95808" y="96062"/>
                  </a:moveTo>
                  <a:lnTo>
                    <a:pt x="87871" y="90589"/>
                  </a:lnTo>
                  <a:lnTo>
                    <a:pt x="0" y="139992"/>
                  </a:lnTo>
                  <a:lnTo>
                    <a:pt x="7366" y="144932"/>
                  </a:lnTo>
                  <a:lnTo>
                    <a:pt x="95808" y="96062"/>
                  </a:lnTo>
                  <a:close/>
                </a:path>
                <a:path w="469264" h="513080">
                  <a:moveTo>
                    <a:pt x="468833" y="4394"/>
                  </a:moveTo>
                  <a:lnTo>
                    <a:pt x="459181" y="0"/>
                  </a:lnTo>
                  <a:lnTo>
                    <a:pt x="77660" y="214096"/>
                  </a:lnTo>
                  <a:lnTo>
                    <a:pt x="86741" y="218490"/>
                  </a:lnTo>
                  <a:lnTo>
                    <a:pt x="47015" y="376072"/>
                  </a:lnTo>
                  <a:lnTo>
                    <a:pt x="26225" y="458050"/>
                  </a:lnTo>
                  <a:lnTo>
                    <a:pt x="17538" y="490931"/>
                  </a:lnTo>
                  <a:lnTo>
                    <a:pt x="14173" y="501218"/>
                  </a:lnTo>
                  <a:lnTo>
                    <a:pt x="10210" y="512191"/>
                  </a:lnTo>
                  <a:lnTo>
                    <a:pt x="9626" y="512191"/>
                  </a:lnTo>
                  <a:lnTo>
                    <a:pt x="10883" y="512394"/>
                  </a:lnTo>
                  <a:lnTo>
                    <a:pt x="12192" y="512521"/>
                  </a:lnTo>
                  <a:lnTo>
                    <a:pt x="15786" y="512521"/>
                  </a:lnTo>
                  <a:lnTo>
                    <a:pt x="18046" y="512140"/>
                  </a:lnTo>
                  <a:lnTo>
                    <a:pt x="19850" y="511086"/>
                  </a:lnTo>
                  <a:lnTo>
                    <a:pt x="401370" y="297002"/>
                  </a:lnTo>
                  <a:lnTo>
                    <a:pt x="468833" y="4394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0447657D-1DE3-0040-D711-092AEE87177D}"/>
                </a:ext>
              </a:extLst>
            </p:cNvPr>
            <p:cNvSpPr/>
            <p:nvPr/>
          </p:nvSpPr>
          <p:spPr>
            <a:xfrm>
              <a:off x="2490952" y="1578660"/>
              <a:ext cx="469265" cy="267335"/>
            </a:xfrm>
            <a:custGeom>
              <a:avLst/>
              <a:gdLst/>
              <a:ahLst/>
              <a:cxnLst/>
              <a:rect l="l" t="t" r="r" b="b"/>
              <a:pathLst>
                <a:path w="469264" h="267335">
                  <a:moveTo>
                    <a:pt x="95808" y="144373"/>
                  </a:moveTo>
                  <a:lnTo>
                    <a:pt x="87871" y="138899"/>
                  </a:lnTo>
                  <a:lnTo>
                    <a:pt x="0" y="188302"/>
                  </a:lnTo>
                  <a:lnTo>
                    <a:pt x="7366" y="193243"/>
                  </a:lnTo>
                  <a:lnTo>
                    <a:pt x="95808" y="144373"/>
                  </a:lnTo>
                  <a:close/>
                </a:path>
                <a:path w="469264" h="267335">
                  <a:moveTo>
                    <a:pt x="401370" y="6032"/>
                  </a:moveTo>
                  <a:lnTo>
                    <a:pt x="391172" y="0"/>
                  </a:lnTo>
                  <a:lnTo>
                    <a:pt x="103174" y="163042"/>
                  </a:lnTo>
                  <a:lnTo>
                    <a:pt x="106565" y="171284"/>
                  </a:lnTo>
                  <a:lnTo>
                    <a:pt x="401370" y="6032"/>
                  </a:lnTo>
                  <a:close/>
                </a:path>
                <a:path w="469264" h="267335">
                  <a:moveTo>
                    <a:pt x="468833" y="52705"/>
                  </a:moveTo>
                  <a:lnTo>
                    <a:pt x="459181" y="48310"/>
                  </a:lnTo>
                  <a:lnTo>
                    <a:pt x="77660" y="262407"/>
                  </a:lnTo>
                  <a:lnTo>
                    <a:pt x="86741" y="266801"/>
                  </a:lnTo>
                  <a:lnTo>
                    <a:pt x="468833" y="52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9CFE1B54-906D-F194-4306-EC70934C4816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B82B84FC-0980-24C7-26F6-5F2FDB407535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6DD677BD-C113-7689-8ED8-1AE658BF2AA3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094943CA-06FE-F2B3-FE79-FCAE02FC572C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C11E9842-B326-7EA4-CA32-ACEBF4A969A9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CAB8F6A9-3E7E-BAB0-8783-38A6005EF8A6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EDE28616-CE86-86AB-C38B-68916CE857BB}"/>
                </a:ext>
              </a:extLst>
            </p:cNvPr>
            <p:cNvSpPr/>
            <p:nvPr/>
          </p:nvSpPr>
          <p:spPr>
            <a:xfrm>
              <a:off x="729007" y="2851645"/>
              <a:ext cx="518159" cy="643255"/>
            </a:xfrm>
            <a:custGeom>
              <a:avLst/>
              <a:gdLst/>
              <a:ahLst/>
              <a:cxnLst/>
              <a:rect l="l" t="t" r="r" b="b"/>
              <a:pathLst>
                <a:path w="518159" h="643254">
                  <a:moveTo>
                    <a:pt x="513453" y="0"/>
                  </a:moveTo>
                  <a:lnTo>
                    <a:pt x="507453" y="0"/>
                  </a:lnTo>
                  <a:lnTo>
                    <a:pt x="505941" y="381"/>
                  </a:lnTo>
                  <a:lnTo>
                    <a:pt x="10214" y="278968"/>
                  </a:lnTo>
                  <a:lnTo>
                    <a:pt x="3976" y="282257"/>
                  </a:lnTo>
                  <a:lnTo>
                    <a:pt x="0" y="288861"/>
                  </a:lnTo>
                  <a:lnTo>
                    <a:pt x="0" y="639648"/>
                  </a:lnTo>
                  <a:lnTo>
                    <a:pt x="4146" y="643039"/>
                  </a:lnTo>
                  <a:lnTo>
                    <a:pt x="10417" y="643039"/>
                  </a:lnTo>
                  <a:lnTo>
                    <a:pt x="12049" y="642658"/>
                  </a:lnTo>
                  <a:lnTo>
                    <a:pt x="507946" y="364070"/>
                  </a:lnTo>
                  <a:lnTo>
                    <a:pt x="514183" y="360768"/>
                  </a:lnTo>
                  <a:lnTo>
                    <a:pt x="518161" y="354177"/>
                  </a:lnTo>
                  <a:lnTo>
                    <a:pt x="518161" y="8864"/>
                  </a:lnTo>
                  <a:lnTo>
                    <a:pt x="517719" y="3505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A9D89306-88CB-0BFC-BF16-BE4BBBDAA989}"/>
                </a:ext>
              </a:extLst>
            </p:cNvPr>
            <p:cNvSpPr/>
            <p:nvPr/>
          </p:nvSpPr>
          <p:spPr>
            <a:xfrm>
              <a:off x="863370" y="3009226"/>
              <a:ext cx="249435" cy="327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0A5BB5A3-E2DE-A52C-501A-BACA05E764EB}"/>
                </a:ext>
              </a:extLst>
            </p:cNvPr>
            <p:cNvSpPr/>
            <p:nvPr/>
          </p:nvSpPr>
          <p:spPr>
            <a:xfrm>
              <a:off x="2536304" y="2389505"/>
              <a:ext cx="85026" cy="82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4EDD455F-B594-95EC-B637-160D6AA24BDE}"/>
                </a:ext>
              </a:extLst>
            </p:cNvPr>
            <p:cNvSpPr/>
            <p:nvPr/>
          </p:nvSpPr>
          <p:spPr>
            <a:xfrm>
              <a:off x="1428572" y="2174367"/>
              <a:ext cx="1571459" cy="18772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B1FFE1A9-4A3B-62E6-BC7C-A45B01D22FC4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C0EE88B0-C20F-E95F-3077-509E16F3437C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25EE9304-3991-51B7-6E05-F3604259FF25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6341680B-4B0A-0F00-586F-E55536A1D525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4E395DAC-1030-3282-D0F3-DD282CC07F7C}"/>
                </a:ext>
              </a:extLst>
            </p:cNvPr>
            <p:cNvSpPr/>
            <p:nvPr/>
          </p:nvSpPr>
          <p:spPr>
            <a:xfrm>
              <a:off x="2517038" y="1981047"/>
              <a:ext cx="544195" cy="481330"/>
            </a:xfrm>
            <a:custGeom>
              <a:avLst/>
              <a:gdLst/>
              <a:ahLst/>
              <a:cxnLst/>
              <a:rect l="l" t="t" r="r" b="b"/>
              <a:pathLst>
                <a:path w="544194" h="481330">
                  <a:moveTo>
                    <a:pt x="539330" y="0"/>
                  </a:moveTo>
                  <a:lnTo>
                    <a:pt x="533031" y="0"/>
                  </a:lnTo>
                  <a:lnTo>
                    <a:pt x="531494" y="342"/>
                  </a:lnTo>
                  <a:lnTo>
                    <a:pt x="10198" y="293166"/>
                  </a:lnTo>
                  <a:lnTo>
                    <a:pt x="3949" y="296456"/>
                  </a:lnTo>
                  <a:lnTo>
                    <a:pt x="0" y="303047"/>
                  </a:lnTo>
                  <a:lnTo>
                    <a:pt x="0" y="477177"/>
                  </a:lnTo>
                  <a:lnTo>
                    <a:pt x="4318" y="480936"/>
                  </a:lnTo>
                  <a:lnTo>
                    <a:pt x="10617" y="480936"/>
                  </a:lnTo>
                  <a:lnTo>
                    <a:pt x="12128" y="480593"/>
                  </a:lnTo>
                  <a:lnTo>
                    <a:pt x="533450" y="188315"/>
                  </a:lnTo>
                  <a:lnTo>
                    <a:pt x="539686" y="184467"/>
                  </a:lnTo>
                  <a:lnTo>
                    <a:pt x="543648" y="177888"/>
                  </a:lnTo>
                  <a:lnTo>
                    <a:pt x="543648" y="3746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C3A662BC-37CC-C2CF-1CB3-74D63734061C}"/>
                </a:ext>
              </a:extLst>
            </p:cNvPr>
            <p:cNvSpPr/>
            <p:nvPr/>
          </p:nvSpPr>
          <p:spPr>
            <a:xfrm>
              <a:off x="2543670" y="2029497"/>
              <a:ext cx="487680" cy="384175"/>
            </a:xfrm>
            <a:custGeom>
              <a:avLst/>
              <a:gdLst/>
              <a:ahLst/>
              <a:cxnLst/>
              <a:rect l="l" t="t" r="r" b="b"/>
              <a:pathLst>
                <a:path w="487680" h="384175">
                  <a:moveTo>
                    <a:pt x="424713" y="116255"/>
                  </a:moveTo>
                  <a:lnTo>
                    <a:pt x="421627" y="109308"/>
                  </a:lnTo>
                  <a:lnTo>
                    <a:pt x="415899" y="109308"/>
                  </a:lnTo>
                  <a:lnTo>
                    <a:pt x="414870" y="109588"/>
                  </a:lnTo>
                  <a:lnTo>
                    <a:pt x="0" y="340779"/>
                  </a:lnTo>
                  <a:lnTo>
                    <a:pt x="2273" y="347916"/>
                  </a:lnTo>
                  <a:lnTo>
                    <a:pt x="9067" y="347916"/>
                  </a:lnTo>
                  <a:lnTo>
                    <a:pt x="9626" y="347383"/>
                  </a:lnTo>
                  <a:lnTo>
                    <a:pt x="10769" y="347383"/>
                  </a:lnTo>
                  <a:lnTo>
                    <a:pt x="419519" y="118999"/>
                  </a:lnTo>
                  <a:lnTo>
                    <a:pt x="424713" y="116255"/>
                  </a:lnTo>
                  <a:close/>
                </a:path>
                <a:path w="487680" h="384175">
                  <a:moveTo>
                    <a:pt x="487553" y="114604"/>
                  </a:moveTo>
                  <a:lnTo>
                    <a:pt x="486410" y="111861"/>
                  </a:lnTo>
                  <a:lnTo>
                    <a:pt x="485267" y="110413"/>
                  </a:lnTo>
                  <a:lnTo>
                    <a:pt x="483641" y="109423"/>
                  </a:lnTo>
                  <a:lnTo>
                    <a:pt x="479983" y="109664"/>
                  </a:lnTo>
                  <a:lnTo>
                    <a:pt x="177" y="376923"/>
                  </a:lnTo>
                  <a:lnTo>
                    <a:pt x="2120" y="384175"/>
                  </a:lnTo>
                  <a:lnTo>
                    <a:pt x="10210" y="384162"/>
                  </a:lnTo>
                  <a:lnTo>
                    <a:pt x="10769" y="383603"/>
                  </a:lnTo>
                  <a:lnTo>
                    <a:pt x="484136" y="118999"/>
                  </a:lnTo>
                  <a:lnTo>
                    <a:pt x="486410" y="117348"/>
                  </a:lnTo>
                  <a:lnTo>
                    <a:pt x="487553" y="114604"/>
                  </a:lnTo>
                  <a:close/>
                </a:path>
                <a:path w="487680" h="384175">
                  <a:moveTo>
                    <a:pt x="487553" y="41605"/>
                  </a:moveTo>
                  <a:lnTo>
                    <a:pt x="486410" y="38849"/>
                  </a:lnTo>
                  <a:lnTo>
                    <a:pt x="485267" y="37388"/>
                  </a:lnTo>
                  <a:lnTo>
                    <a:pt x="483641" y="36664"/>
                  </a:lnTo>
                  <a:lnTo>
                    <a:pt x="479983" y="36842"/>
                  </a:lnTo>
                  <a:lnTo>
                    <a:pt x="479031" y="37211"/>
                  </a:lnTo>
                  <a:lnTo>
                    <a:pt x="5105" y="301815"/>
                  </a:lnTo>
                  <a:lnTo>
                    <a:pt x="0" y="304012"/>
                  </a:lnTo>
                  <a:lnTo>
                    <a:pt x="2273" y="311696"/>
                  </a:lnTo>
                  <a:lnTo>
                    <a:pt x="7937" y="311696"/>
                  </a:lnTo>
                  <a:lnTo>
                    <a:pt x="9067" y="311137"/>
                  </a:lnTo>
                  <a:lnTo>
                    <a:pt x="9626" y="310603"/>
                  </a:lnTo>
                  <a:lnTo>
                    <a:pt x="10210" y="310603"/>
                  </a:lnTo>
                  <a:lnTo>
                    <a:pt x="484136" y="45999"/>
                  </a:lnTo>
                  <a:lnTo>
                    <a:pt x="486410" y="44348"/>
                  </a:lnTo>
                  <a:lnTo>
                    <a:pt x="487553" y="41605"/>
                  </a:lnTo>
                  <a:close/>
                </a:path>
                <a:path w="487680" h="384175">
                  <a:moveTo>
                    <a:pt x="487553" y="4813"/>
                  </a:moveTo>
                  <a:lnTo>
                    <a:pt x="486410" y="2616"/>
                  </a:lnTo>
                  <a:lnTo>
                    <a:pt x="485165" y="1016"/>
                  </a:lnTo>
                  <a:lnTo>
                    <a:pt x="483311" y="0"/>
                  </a:lnTo>
                  <a:lnTo>
                    <a:pt x="479793" y="127"/>
                  </a:lnTo>
                  <a:lnTo>
                    <a:pt x="0" y="267779"/>
                  </a:lnTo>
                  <a:lnTo>
                    <a:pt x="2273" y="274916"/>
                  </a:lnTo>
                  <a:lnTo>
                    <a:pt x="10210" y="274916"/>
                  </a:lnTo>
                  <a:lnTo>
                    <a:pt x="10769" y="274358"/>
                  </a:lnTo>
                  <a:lnTo>
                    <a:pt x="484136" y="9207"/>
                  </a:lnTo>
                  <a:lnTo>
                    <a:pt x="486410" y="8115"/>
                  </a:lnTo>
                  <a:lnTo>
                    <a:pt x="487553" y="48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D221B25A-11FF-3611-D9C7-2754B13E9713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D4C1B417-9C2A-2D40-91FA-BF500A67ED99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B4F1FE84-E167-20EC-EB23-F3EC68A5E8B4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2BD205CD-59C3-FB45-43FE-57805304B840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5DCA2171-C910-59BC-DAE2-12BBC7A7340E}"/>
                </a:ext>
              </a:extLst>
            </p:cNvPr>
            <p:cNvSpPr/>
            <p:nvPr/>
          </p:nvSpPr>
          <p:spPr>
            <a:xfrm>
              <a:off x="792501" y="2632443"/>
              <a:ext cx="183121" cy="2638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551F7-8A1C-F4DF-07AC-301D9508FD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29</a:t>
            </a:fld>
            <a:endParaRPr lang="en-IN"/>
          </a:p>
        </p:txBody>
      </p:sp>
      <p:sp>
        <p:nvSpPr>
          <p:cNvPr id="53" name="object 2">
            <a:extLst>
              <a:ext uri="{FF2B5EF4-FFF2-40B4-BE49-F238E27FC236}">
                <a16:creationId xmlns:a16="http://schemas.microsoft.com/office/drawing/2014/main" id="{95D62958-96EE-775E-C110-E7E0AC2EA06D}"/>
              </a:ext>
            </a:extLst>
          </p:cNvPr>
          <p:cNvSpPr txBox="1">
            <a:spLocks/>
          </p:cNvSpPr>
          <p:nvPr/>
        </p:nvSpPr>
        <p:spPr>
          <a:xfrm>
            <a:off x="416280" y="2068588"/>
            <a:ext cx="554243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1" i="0">
                <a:solidFill>
                  <a:srgbClr val="263238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AU" sz="3200" dirty="0">
                <a:latin typeface="+mn-lt"/>
              </a:rPr>
              <a:t>GENAI INTEGRATION – BUSINESS ENHANCEMENT</a:t>
            </a:r>
          </a:p>
        </p:txBody>
      </p:sp>
    </p:spTree>
    <p:extLst>
      <p:ext uri="{BB962C8B-B14F-4D97-AF65-F5344CB8AC3E}">
        <p14:creationId xmlns:p14="http://schemas.microsoft.com/office/powerpoint/2010/main" val="339578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4797" y="365279"/>
            <a:ext cx="261493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IN" sz="3200" dirty="0">
                <a:latin typeface="+mn-lt"/>
              </a:rPr>
              <a:t>CHALLENGES</a:t>
            </a:r>
          </a:p>
        </p:txBody>
      </p:sp>
      <p:sp>
        <p:nvSpPr>
          <p:cNvPr id="3" name="object 3"/>
          <p:cNvSpPr/>
          <p:nvPr/>
        </p:nvSpPr>
        <p:spPr>
          <a:xfrm>
            <a:off x="6529196" y="191924"/>
            <a:ext cx="2614930" cy="346710"/>
          </a:xfrm>
          <a:custGeom>
            <a:avLst/>
            <a:gdLst/>
            <a:ahLst/>
            <a:cxnLst/>
            <a:rect l="l" t="t" r="r" b="b"/>
            <a:pathLst>
              <a:path w="2614929" h="346709">
                <a:moveTo>
                  <a:pt x="2614803" y="0"/>
                </a:moveTo>
                <a:lnTo>
                  <a:pt x="0" y="0"/>
                </a:lnTo>
                <a:lnTo>
                  <a:pt x="0" y="346199"/>
                </a:lnTo>
                <a:lnTo>
                  <a:pt x="2614803" y="346199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7399" y="727204"/>
            <a:ext cx="3225241" cy="3689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397" y="1124270"/>
            <a:ext cx="5943600" cy="3725956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AU" b="1" dirty="0"/>
              <a:t>⚠️ Current Gaps in Diabetic Care</a:t>
            </a:r>
          </a:p>
          <a:p>
            <a:pPr algn="just">
              <a:lnSpc>
                <a:spcPct val="150000"/>
              </a:lnSpc>
              <a:buNone/>
            </a:pPr>
            <a:endParaRPr lang="en-AU" b="1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Hospital </a:t>
            </a:r>
            <a:r>
              <a:rPr lang="en-AU" sz="1400" b="1" dirty="0"/>
              <a:t>readmissions within 30 days</a:t>
            </a:r>
            <a:r>
              <a:rPr lang="en-AU" sz="1400" dirty="0"/>
              <a:t> are:</a:t>
            </a: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b="1" dirty="0"/>
              <a:t>Costly for providers and insurers</a:t>
            </a:r>
            <a:endParaRPr lang="en-AU" sz="1400" dirty="0"/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Often a sign of </a:t>
            </a:r>
            <a:r>
              <a:rPr lang="en-AU" sz="1400" b="1" dirty="0"/>
              <a:t>inadequate discharge planning or follow-up care</a:t>
            </a: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ü"/>
            </a:pPr>
            <a:endParaRPr lang="en-AU" sz="14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Traditional methods struggle to:</a:t>
            </a:r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Identify </a:t>
            </a:r>
            <a:r>
              <a:rPr lang="en-AU" sz="1400" b="1" dirty="0"/>
              <a:t>at-risk patients early</a:t>
            </a:r>
            <a:endParaRPr lang="en-AU" sz="1400" dirty="0"/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Offer </a:t>
            </a:r>
            <a:r>
              <a:rPr lang="en-AU" sz="1400" b="1" dirty="0"/>
              <a:t>personalized support</a:t>
            </a:r>
            <a:endParaRPr lang="en-AU" sz="1400" dirty="0"/>
          </a:p>
          <a:p>
            <a:pPr marL="1200150" lvl="2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Scale across </a:t>
            </a:r>
            <a:r>
              <a:rPr lang="en-AU" sz="1400" b="1" dirty="0"/>
              <a:t>thousands of patient records</a:t>
            </a:r>
            <a:endParaRPr lang="en-AU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5F2B6-9865-C988-9967-CCE0EA49BC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A280AB5-B3AC-E1CB-AB7B-303533814572}"/>
              </a:ext>
            </a:extLst>
          </p:cNvPr>
          <p:cNvSpPr/>
          <p:nvPr/>
        </p:nvSpPr>
        <p:spPr>
          <a:xfrm>
            <a:off x="1143000" y="909545"/>
            <a:ext cx="26712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35AB3-6949-1CF7-C08F-49B6AADD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DB8779E-E68E-5933-91D8-B9FD78984F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0" y="86456"/>
            <a:ext cx="760476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GenAI Integration</a:t>
            </a:r>
            <a:br>
              <a:rPr lang="en-AU" sz="1600" b="1" dirty="0"/>
            </a:b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BA747AB-DBDA-6546-B54E-21ACBA7D7E8D}"/>
              </a:ext>
            </a:extLst>
          </p:cNvPr>
          <p:cNvSpPr/>
          <p:nvPr/>
        </p:nvSpPr>
        <p:spPr>
          <a:xfrm>
            <a:off x="0" y="204470"/>
            <a:ext cx="18288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FC07E8D-904F-75A7-E7D2-1B21EF23192B}"/>
              </a:ext>
            </a:extLst>
          </p:cNvPr>
          <p:cNvSpPr txBox="1"/>
          <p:nvPr/>
        </p:nvSpPr>
        <p:spPr>
          <a:xfrm>
            <a:off x="723900" y="764812"/>
            <a:ext cx="7962900" cy="41805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400" b="1" dirty="0"/>
              <a:t>🤖 Why GenAI?</a:t>
            </a: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dirty="0"/>
              <a:t>To enhance explainability, accessibility, and decision support across clinical, analytical, and operational users.</a:t>
            </a:r>
          </a:p>
          <a:p>
            <a:pPr>
              <a:lnSpc>
                <a:spcPct val="150000"/>
              </a:lnSpc>
            </a:pP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b="1" dirty="0"/>
              <a:t>🔌 What I Integrated</a:t>
            </a: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dirty="0"/>
              <a:t>Leveraged </a:t>
            </a:r>
            <a:r>
              <a:rPr lang="en-AU" sz="1400" b="1" dirty="0"/>
              <a:t>Mistral-7B</a:t>
            </a:r>
            <a:r>
              <a:rPr lang="en-AU" sz="1400" dirty="0"/>
              <a:t> via </a:t>
            </a:r>
            <a:r>
              <a:rPr lang="en-AU" sz="1400" b="1" dirty="0"/>
              <a:t>Amazon Bedrock</a:t>
            </a:r>
            <a:r>
              <a:rPr lang="en-AU" sz="1400" dirty="0"/>
              <a:t> to provide:</a:t>
            </a:r>
          </a:p>
          <a:p>
            <a:pPr>
              <a:lnSpc>
                <a:spcPct val="150000"/>
              </a:lnSpc>
            </a:pPr>
            <a:endParaRPr lang="en-AU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sz="1400" dirty="0"/>
              <a:t>🧬 </a:t>
            </a:r>
            <a:r>
              <a:rPr lang="en-AU" sz="1400" b="1" dirty="0"/>
              <a:t>Patient Summary Generator</a:t>
            </a:r>
            <a:endParaRPr lang="en-AU" sz="1400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 Generates plain-language summaries for clinicians and case managers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sz="1400" dirty="0"/>
              <a:t>📊 </a:t>
            </a:r>
            <a:r>
              <a:rPr lang="en-AU" sz="1400" b="1" dirty="0"/>
              <a:t>Data Assistant Q&amp;A</a:t>
            </a:r>
            <a:endParaRPr lang="en-AU" sz="1400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 Natural language Q&amp;A interface for exploring patterns and KPIs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sz="1400" dirty="0"/>
              <a:t>🩺 </a:t>
            </a:r>
            <a:r>
              <a:rPr lang="en-AU" sz="1400" b="1" dirty="0"/>
              <a:t>ICD-9 Medical Code Explainer</a:t>
            </a:r>
            <a:endParaRPr lang="en-AU" sz="1400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 Explains diagnosis codes in simple terms for broader understanding</a:t>
            </a:r>
          </a:p>
          <a:p>
            <a:pPr>
              <a:lnSpc>
                <a:spcPct val="150000"/>
              </a:lnSpc>
            </a:pPr>
            <a:endParaRPr lang="en-AU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FD5A-7C76-697C-9295-4AC1CA7454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553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A04CD-7D00-246D-3D77-1AFDFDEE6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79FB512-A885-C470-1012-4199E16AB1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0" y="86456"/>
            <a:ext cx="760476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PATIENT SUMMARY GENERATOR</a:t>
            </a:r>
            <a:br>
              <a:rPr lang="en-AU" sz="3200" u="sng" dirty="0">
                <a:latin typeface="+mn-lt"/>
              </a:rPr>
            </a:b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408D416-B096-D2B7-EA04-6CEF3C03382B}"/>
              </a:ext>
            </a:extLst>
          </p:cNvPr>
          <p:cNvSpPr/>
          <p:nvPr/>
        </p:nvSpPr>
        <p:spPr>
          <a:xfrm>
            <a:off x="0" y="204470"/>
            <a:ext cx="18288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AB3B421-F77D-D7CC-8629-1786B0FF7B4A}"/>
              </a:ext>
            </a:extLst>
          </p:cNvPr>
          <p:cNvSpPr txBox="1"/>
          <p:nvPr/>
        </p:nvSpPr>
        <p:spPr>
          <a:xfrm>
            <a:off x="457200" y="829530"/>
            <a:ext cx="8229600" cy="1918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AU" sz="1400" dirty="0"/>
              <a:t>Generates a </a:t>
            </a:r>
            <a:r>
              <a:rPr lang="en-AU" sz="1400" b="1" dirty="0"/>
              <a:t>clinically meaningful summary</a:t>
            </a:r>
            <a:r>
              <a:rPr lang="en-AU" sz="1400" dirty="0"/>
              <a:t> for each patient based on their </a:t>
            </a:r>
            <a:r>
              <a:rPr lang="en-AU" sz="1400" b="1" dirty="0"/>
              <a:t>risk score and key features</a:t>
            </a:r>
            <a:r>
              <a:rPr lang="en-AU" sz="14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Uses the </a:t>
            </a:r>
            <a:r>
              <a:rPr lang="en-AU" sz="1400" b="1" dirty="0"/>
              <a:t>predicted readmission risk score</a:t>
            </a:r>
            <a:r>
              <a:rPr lang="en-AU" sz="1400" dirty="0"/>
              <a:t> (from the ML model)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Translates complex data (e.g., lab visits, medications, comorbidities) into </a:t>
            </a:r>
            <a:r>
              <a:rPr lang="en-AU" sz="1400" b="1" dirty="0"/>
              <a:t>natural language</a:t>
            </a: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Supports clinicians and care managers to </a:t>
            </a:r>
            <a:r>
              <a:rPr lang="en-AU" sz="1400" b="1" dirty="0"/>
              <a:t>quickly understand patient profiles and take action</a:t>
            </a:r>
            <a:endParaRPr lang="en-AU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7719F-A03E-4ED6-FC25-7A768FBAD08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31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4CCA3B-5C60-5297-96A1-8D5D531079E7}"/>
              </a:ext>
            </a:extLst>
          </p:cNvPr>
          <p:cNvSpPr/>
          <p:nvPr/>
        </p:nvSpPr>
        <p:spPr>
          <a:xfrm>
            <a:off x="685800" y="2823822"/>
            <a:ext cx="7447280" cy="21409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7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A25E5-2D98-98FB-ABA2-6D802351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396CC1B-2182-382B-70E1-203AD740BD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0" y="86456"/>
            <a:ext cx="760476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DATA ASSISTANT Q&amp;A</a:t>
            </a:r>
            <a:br>
              <a:rPr lang="en-AU" sz="3200" u="sng" dirty="0">
                <a:latin typeface="+mn-lt"/>
              </a:rPr>
            </a:br>
            <a:br>
              <a:rPr lang="en-AU" sz="3200" u="sng" dirty="0">
                <a:latin typeface="+mn-lt"/>
              </a:rPr>
            </a:b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EAC2451-9648-1D6C-FF7C-F94DB2D9A727}"/>
              </a:ext>
            </a:extLst>
          </p:cNvPr>
          <p:cNvSpPr/>
          <p:nvPr/>
        </p:nvSpPr>
        <p:spPr>
          <a:xfrm>
            <a:off x="0" y="204470"/>
            <a:ext cx="18288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4684B82-26DD-C837-9705-4B8F3D18DF22}"/>
              </a:ext>
            </a:extLst>
          </p:cNvPr>
          <p:cNvSpPr txBox="1"/>
          <p:nvPr/>
        </p:nvSpPr>
        <p:spPr>
          <a:xfrm>
            <a:off x="457200" y="829530"/>
            <a:ext cx="8229600" cy="1595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AU" sz="1400" dirty="0"/>
              <a:t>Enables </a:t>
            </a:r>
            <a:r>
              <a:rPr lang="en-AU" sz="1400" b="1" dirty="0"/>
              <a:t>natural language querying</a:t>
            </a:r>
            <a:r>
              <a:rPr lang="en-AU" sz="1400" dirty="0"/>
              <a:t> over patient data summaries.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Analysts can ask questions like: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i="1" dirty="0"/>
              <a:t>“What are the top readmission factors for seniors?”</a:t>
            </a: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i="1" dirty="0"/>
              <a:t>“Show readmission rate by medication complexity.”</a:t>
            </a:r>
            <a:endParaRPr lang="en-AU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Empowers </a:t>
            </a:r>
            <a:r>
              <a:rPr lang="en-AU" sz="1400" b="1" dirty="0"/>
              <a:t>non-technical teams</a:t>
            </a:r>
            <a:r>
              <a:rPr lang="en-AU" sz="1400" dirty="0"/>
              <a:t> to extract insights without SQL or 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BC644-3208-1BE6-7CB4-55D4199AE7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32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0B7E30-1585-D5CC-408D-F25734B88F52}"/>
              </a:ext>
            </a:extLst>
          </p:cNvPr>
          <p:cNvSpPr/>
          <p:nvPr/>
        </p:nvSpPr>
        <p:spPr>
          <a:xfrm>
            <a:off x="1828800" y="2876550"/>
            <a:ext cx="5486400" cy="20123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96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D2C57-F932-1C27-EDC3-30676C687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0B8DC02-ADC2-A877-77E6-7C9144A6E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0" y="86456"/>
            <a:ext cx="76047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ICD-9 Code Explainer for Medical Staff</a:t>
            </a: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31A6783-8C32-560C-BC64-F4834563A680}"/>
              </a:ext>
            </a:extLst>
          </p:cNvPr>
          <p:cNvSpPr/>
          <p:nvPr/>
        </p:nvSpPr>
        <p:spPr>
          <a:xfrm>
            <a:off x="0" y="204470"/>
            <a:ext cx="18288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F08D2AB-A5AE-99F9-70C2-6BCB560C11AD}"/>
              </a:ext>
            </a:extLst>
          </p:cNvPr>
          <p:cNvSpPr txBox="1"/>
          <p:nvPr/>
        </p:nvSpPr>
        <p:spPr>
          <a:xfrm>
            <a:off x="447040" y="994870"/>
            <a:ext cx="8229600" cy="127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AU" sz="1400" dirty="0"/>
              <a:t>Decodes medical ICD-9 diagnosis codes in plain English.</a:t>
            </a:r>
          </a:p>
          <a:p>
            <a:pPr>
              <a:lnSpc>
                <a:spcPct val="150000"/>
              </a:lnSpc>
              <a:buNone/>
            </a:pPr>
            <a:endParaRPr lang="en-AU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Enhances understanding of diagnosis codes for </a:t>
            </a:r>
            <a:r>
              <a:rPr lang="en-AU" sz="1400" b="1" dirty="0"/>
              <a:t>nurses, case workers, or non-specialists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Promotes clarity in care coordination and discharge planning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83FD8-F7A5-6596-408B-79845DEAE2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33</a:t>
            </a:fld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3548C5-6948-584F-25FF-B25B51BE4682}"/>
              </a:ext>
            </a:extLst>
          </p:cNvPr>
          <p:cNvSpPr/>
          <p:nvPr/>
        </p:nvSpPr>
        <p:spPr>
          <a:xfrm>
            <a:off x="1828800" y="2876550"/>
            <a:ext cx="5486400" cy="20123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25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90B2-F946-3476-E08D-9E220230B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5292537-696C-A386-5D0A-8452E4FC2737}"/>
              </a:ext>
            </a:extLst>
          </p:cNvPr>
          <p:cNvSpPr/>
          <p:nvPr/>
        </p:nvSpPr>
        <p:spPr>
          <a:xfrm>
            <a:off x="0" y="6"/>
            <a:ext cx="2614930" cy="229870"/>
          </a:xfrm>
          <a:custGeom>
            <a:avLst/>
            <a:gdLst/>
            <a:ahLst/>
            <a:cxnLst/>
            <a:rect l="l" t="t" r="r" b="b"/>
            <a:pathLst>
              <a:path w="2614930" h="229870">
                <a:moveTo>
                  <a:pt x="2614803" y="0"/>
                </a:moveTo>
                <a:lnTo>
                  <a:pt x="0" y="0"/>
                </a:lnTo>
                <a:lnTo>
                  <a:pt x="0" y="229800"/>
                </a:lnTo>
                <a:lnTo>
                  <a:pt x="2614803" y="2298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A4271FFC-1C7B-1F4E-BBCF-2CCEB2379D42}"/>
              </a:ext>
            </a:extLst>
          </p:cNvPr>
          <p:cNvGrpSpPr/>
          <p:nvPr/>
        </p:nvGrpSpPr>
        <p:grpSpPr>
          <a:xfrm>
            <a:off x="5766435" y="1098059"/>
            <a:ext cx="3235325" cy="2941320"/>
            <a:chOff x="395668" y="1461477"/>
            <a:chExt cx="3235325" cy="294132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40DEF418-48FD-7D45-B50C-F9E250E0D2AA}"/>
                </a:ext>
              </a:extLst>
            </p:cNvPr>
            <p:cNvSpPr/>
            <p:nvPr/>
          </p:nvSpPr>
          <p:spPr>
            <a:xfrm>
              <a:off x="395668" y="2544318"/>
              <a:ext cx="3235325" cy="1858645"/>
            </a:xfrm>
            <a:custGeom>
              <a:avLst/>
              <a:gdLst/>
              <a:ahLst/>
              <a:cxnLst/>
              <a:rect l="l" t="t" r="r" b="b"/>
              <a:pathLst>
                <a:path w="3235325" h="1858645">
                  <a:moveTo>
                    <a:pt x="1617383" y="0"/>
                  </a:moveTo>
                  <a:lnTo>
                    <a:pt x="1556735" y="641"/>
                  </a:lnTo>
                  <a:lnTo>
                    <a:pt x="1496652" y="2549"/>
                  </a:lnTo>
                  <a:lnTo>
                    <a:pt x="1437172" y="5702"/>
                  </a:lnTo>
                  <a:lnTo>
                    <a:pt x="1378334" y="10077"/>
                  </a:lnTo>
                  <a:lnTo>
                    <a:pt x="1320179" y="15652"/>
                  </a:lnTo>
                  <a:lnTo>
                    <a:pt x="1262743" y="22404"/>
                  </a:lnTo>
                  <a:lnTo>
                    <a:pt x="1206068" y="30311"/>
                  </a:lnTo>
                  <a:lnTo>
                    <a:pt x="1150191" y="39350"/>
                  </a:lnTo>
                  <a:lnTo>
                    <a:pt x="1095152" y="49499"/>
                  </a:lnTo>
                  <a:lnTo>
                    <a:pt x="1040990" y="60736"/>
                  </a:lnTo>
                  <a:lnTo>
                    <a:pt x="987743" y="73038"/>
                  </a:lnTo>
                  <a:lnTo>
                    <a:pt x="935452" y="86382"/>
                  </a:lnTo>
                  <a:lnTo>
                    <a:pt x="884154" y="100746"/>
                  </a:lnTo>
                  <a:lnTo>
                    <a:pt x="833890" y="116108"/>
                  </a:lnTo>
                  <a:lnTo>
                    <a:pt x="784697" y="132444"/>
                  </a:lnTo>
                  <a:lnTo>
                    <a:pt x="736616" y="149734"/>
                  </a:lnTo>
                  <a:lnTo>
                    <a:pt x="689685" y="167953"/>
                  </a:lnTo>
                  <a:lnTo>
                    <a:pt x="643943" y="187081"/>
                  </a:lnTo>
                  <a:lnTo>
                    <a:pt x="599429" y="207093"/>
                  </a:lnTo>
                  <a:lnTo>
                    <a:pt x="556183" y="227969"/>
                  </a:lnTo>
                  <a:lnTo>
                    <a:pt x="514243" y="249684"/>
                  </a:lnTo>
                  <a:lnTo>
                    <a:pt x="473648" y="272218"/>
                  </a:lnTo>
                  <a:lnTo>
                    <a:pt x="434438" y="295546"/>
                  </a:lnTo>
                  <a:lnTo>
                    <a:pt x="396652" y="319648"/>
                  </a:lnTo>
                  <a:lnTo>
                    <a:pt x="360328" y="344500"/>
                  </a:lnTo>
                  <a:lnTo>
                    <a:pt x="325505" y="370081"/>
                  </a:lnTo>
                  <a:lnTo>
                    <a:pt x="292224" y="396366"/>
                  </a:lnTo>
                  <a:lnTo>
                    <a:pt x="260522" y="423335"/>
                  </a:lnTo>
                  <a:lnTo>
                    <a:pt x="230438" y="450964"/>
                  </a:lnTo>
                  <a:lnTo>
                    <a:pt x="202013" y="479232"/>
                  </a:lnTo>
                  <a:lnTo>
                    <a:pt x="175285" y="508115"/>
                  </a:lnTo>
                  <a:lnTo>
                    <a:pt x="150292" y="537591"/>
                  </a:lnTo>
                  <a:lnTo>
                    <a:pt x="105671" y="598234"/>
                  </a:lnTo>
                  <a:lnTo>
                    <a:pt x="68462" y="660979"/>
                  </a:lnTo>
                  <a:lnTo>
                    <a:pt x="38978" y="725648"/>
                  </a:lnTo>
                  <a:lnTo>
                    <a:pt x="17532" y="792061"/>
                  </a:lnTo>
                  <a:lnTo>
                    <a:pt x="4435" y="860037"/>
                  </a:lnTo>
                  <a:lnTo>
                    <a:pt x="0" y="929398"/>
                  </a:lnTo>
                  <a:lnTo>
                    <a:pt x="1115" y="964241"/>
                  </a:lnTo>
                  <a:lnTo>
                    <a:pt x="9920" y="1032927"/>
                  </a:lnTo>
                  <a:lnTo>
                    <a:pt x="27231" y="1100134"/>
                  </a:lnTo>
                  <a:lnTo>
                    <a:pt x="52735" y="1165682"/>
                  </a:lnTo>
                  <a:lnTo>
                    <a:pt x="86121" y="1229391"/>
                  </a:lnTo>
                  <a:lnTo>
                    <a:pt x="127075" y="1291083"/>
                  </a:lnTo>
                  <a:lnTo>
                    <a:pt x="175285" y="1350579"/>
                  </a:lnTo>
                  <a:lnTo>
                    <a:pt x="202013" y="1379447"/>
                  </a:lnTo>
                  <a:lnTo>
                    <a:pt x="230438" y="1407699"/>
                  </a:lnTo>
                  <a:lnTo>
                    <a:pt x="260522" y="1435312"/>
                  </a:lnTo>
                  <a:lnTo>
                    <a:pt x="292224" y="1462264"/>
                  </a:lnTo>
                  <a:lnTo>
                    <a:pt x="325505" y="1488533"/>
                  </a:lnTo>
                  <a:lnTo>
                    <a:pt x="360328" y="1514096"/>
                  </a:lnTo>
                  <a:lnTo>
                    <a:pt x="396652" y="1538931"/>
                  </a:lnTo>
                  <a:lnTo>
                    <a:pt x="434438" y="1563015"/>
                  </a:lnTo>
                  <a:lnTo>
                    <a:pt x="473648" y="1586326"/>
                  </a:lnTo>
                  <a:lnTo>
                    <a:pt x="514243" y="1608841"/>
                  </a:lnTo>
                  <a:lnTo>
                    <a:pt x="556183" y="1630539"/>
                  </a:lnTo>
                  <a:lnTo>
                    <a:pt x="599429" y="1651397"/>
                  </a:lnTo>
                  <a:lnTo>
                    <a:pt x="643943" y="1671392"/>
                  </a:lnTo>
                  <a:lnTo>
                    <a:pt x="689685" y="1690502"/>
                  </a:lnTo>
                  <a:lnTo>
                    <a:pt x="736616" y="1708705"/>
                  </a:lnTo>
                  <a:lnTo>
                    <a:pt x="784697" y="1725978"/>
                  </a:lnTo>
                  <a:lnTo>
                    <a:pt x="833890" y="1742299"/>
                  </a:lnTo>
                  <a:lnTo>
                    <a:pt x="884154" y="1757645"/>
                  </a:lnTo>
                  <a:lnTo>
                    <a:pt x="935452" y="1771994"/>
                  </a:lnTo>
                  <a:lnTo>
                    <a:pt x="987743" y="1785325"/>
                  </a:lnTo>
                  <a:lnTo>
                    <a:pt x="1040990" y="1797613"/>
                  </a:lnTo>
                  <a:lnTo>
                    <a:pt x="1095152" y="1808838"/>
                  </a:lnTo>
                  <a:lnTo>
                    <a:pt x="1150191" y="1818976"/>
                  </a:lnTo>
                  <a:lnTo>
                    <a:pt x="1206068" y="1828005"/>
                  </a:lnTo>
                  <a:lnTo>
                    <a:pt x="1262743" y="1835903"/>
                  </a:lnTo>
                  <a:lnTo>
                    <a:pt x="1320179" y="1842647"/>
                  </a:lnTo>
                  <a:lnTo>
                    <a:pt x="1378334" y="1848215"/>
                  </a:lnTo>
                  <a:lnTo>
                    <a:pt x="1437172" y="1852585"/>
                  </a:lnTo>
                  <a:lnTo>
                    <a:pt x="1496652" y="1855734"/>
                  </a:lnTo>
                  <a:lnTo>
                    <a:pt x="1556735" y="1857640"/>
                  </a:lnTo>
                  <a:lnTo>
                    <a:pt x="1617383" y="1858280"/>
                  </a:lnTo>
                  <a:lnTo>
                    <a:pt x="1678030" y="1857640"/>
                  </a:lnTo>
                  <a:lnTo>
                    <a:pt x="1738113" y="1855734"/>
                  </a:lnTo>
                  <a:lnTo>
                    <a:pt x="1797593" y="1852585"/>
                  </a:lnTo>
                  <a:lnTo>
                    <a:pt x="1856430" y="1848215"/>
                  </a:lnTo>
                  <a:lnTo>
                    <a:pt x="1914585" y="1842647"/>
                  </a:lnTo>
                  <a:lnTo>
                    <a:pt x="1972020" y="1835903"/>
                  </a:lnTo>
                  <a:lnTo>
                    <a:pt x="2028696" y="1828005"/>
                  </a:lnTo>
                  <a:lnTo>
                    <a:pt x="2084572" y="1818976"/>
                  </a:lnTo>
                  <a:lnTo>
                    <a:pt x="2139611" y="1808838"/>
                  </a:lnTo>
                  <a:lnTo>
                    <a:pt x="2193773" y="1797613"/>
                  </a:lnTo>
                  <a:lnTo>
                    <a:pt x="2247019" y="1785325"/>
                  </a:lnTo>
                  <a:lnTo>
                    <a:pt x="2299310" y="1771994"/>
                  </a:lnTo>
                  <a:lnTo>
                    <a:pt x="2350607" y="1757645"/>
                  </a:lnTo>
                  <a:lnTo>
                    <a:pt x="2400871" y="1742299"/>
                  </a:lnTo>
                  <a:lnTo>
                    <a:pt x="2450063" y="1725978"/>
                  </a:lnTo>
                  <a:lnTo>
                    <a:pt x="2498144" y="1708705"/>
                  </a:lnTo>
                  <a:lnTo>
                    <a:pt x="2545075" y="1690502"/>
                  </a:lnTo>
                  <a:lnTo>
                    <a:pt x="2590817" y="1671392"/>
                  </a:lnTo>
                  <a:lnTo>
                    <a:pt x="2635330" y="1651397"/>
                  </a:lnTo>
                  <a:lnTo>
                    <a:pt x="2678576" y="1630539"/>
                  </a:lnTo>
                  <a:lnTo>
                    <a:pt x="2720515" y="1608841"/>
                  </a:lnTo>
                  <a:lnTo>
                    <a:pt x="2761110" y="1586326"/>
                  </a:lnTo>
                  <a:lnTo>
                    <a:pt x="2800319" y="1563015"/>
                  </a:lnTo>
                  <a:lnTo>
                    <a:pt x="2838106" y="1538931"/>
                  </a:lnTo>
                  <a:lnTo>
                    <a:pt x="2874429" y="1514096"/>
                  </a:lnTo>
                  <a:lnTo>
                    <a:pt x="2909251" y="1488533"/>
                  </a:lnTo>
                  <a:lnTo>
                    <a:pt x="2942533" y="1462264"/>
                  </a:lnTo>
                  <a:lnTo>
                    <a:pt x="2974234" y="1435312"/>
                  </a:lnTo>
                  <a:lnTo>
                    <a:pt x="3004317" y="1407699"/>
                  </a:lnTo>
                  <a:lnTo>
                    <a:pt x="3032742" y="1379447"/>
                  </a:lnTo>
                  <a:lnTo>
                    <a:pt x="3059470" y="1350579"/>
                  </a:lnTo>
                  <a:lnTo>
                    <a:pt x="3084462" y="1321117"/>
                  </a:lnTo>
                  <a:lnTo>
                    <a:pt x="3129083" y="1260501"/>
                  </a:lnTo>
                  <a:lnTo>
                    <a:pt x="3166291" y="1197777"/>
                  </a:lnTo>
                  <a:lnTo>
                    <a:pt x="3195775" y="1133126"/>
                  </a:lnTo>
                  <a:lnTo>
                    <a:pt x="3217221" y="1066727"/>
                  </a:lnTo>
                  <a:lnTo>
                    <a:pt x="3230318" y="998758"/>
                  </a:lnTo>
                  <a:lnTo>
                    <a:pt x="3234753" y="929398"/>
                  </a:lnTo>
                  <a:lnTo>
                    <a:pt x="3233638" y="894556"/>
                  </a:lnTo>
                  <a:lnTo>
                    <a:pt x="3224833" y="825865"/>
                  </a:lnTo>
                  <a:lnTo>
                    <a:pt x="3207522" y="758648"/>
                  </a:lnTo>
                  <a:lnTo>
                    <a:pt x="3182018" y="693084"/>
                  </a:lnTo>
                  <a:lnTo>
                    <a:pt x="3148633" y="629355"/>
                  </a:lnTo>
                  <a:lnTo>
                    <a:pt x="3107680" y="567638"/>
                  </a:lnTo>
                  <a:lnTo>
                    <a:pt x="3059470" y="508115"/>
                  </a:lnTo>
                  <a:lnTo>
                    <a:pt x="3032742" y="479232"/>
                  </a:lnTo>
                  <a:lnTo>
                    <a:pt x="3004317" y="450964"/>
                  </a:lnTo>
                  <a:lnTo>
                    <a:pt x="2974234" y="423335"/>
                  </a:lnTo>
                  <a:lnTo>
                    <a:pt x="2942533" y="396366"/>
                  </a:lnTo>
                  <a:lnTo>
                    <a:pt x="2909251" y="370081"/>
                  </a:lnTo>
                  <a:lnTo>
                    <a:pt x="2874429" y="344500"/>
                  </a:lnTo>
                  <a:lnTo>
                    <a:pt x="2838106" y="319648"/>
                  </a:lnTo>
                  <a:lnTo>
                    <a:pt x="2800319" y="295546"/>
                  </a:lnTo>
                  <a:lnTo>
                    <a:pt x="2761110" y="272218"/>
                  </a:lnTo>
                  <a:lnTo>
                    <a:pt x="2720515" y="249684"/>
                  </a:lnTo>
                  <a:lnTo>
                    <a:pt x="2678576" y="227969"/>
                  </a:lnTo>
                  <a:lnTo>
                    <a:pt x="2635330" y="207093"/>
                  </a:lnTo>
                  <a:lnTo>
                    <a:pt x="2590817" y="187081"/>
                  </a:lnTo>
                  <a:lnTo>
                    <a:pt x="2545075" y="167953"/>
                  </a:lnTo>
                  <a:lnTo>
                    <a:pt x="2498144" y="149734"/>
                  </a:lnTo>
                  <a:lnTo>
                    <a:pt x="2450063" y="132444"/>
                  </a:lnTo>
                  <a:lnTo>
                    <a:pt x="2400871" y="116108"/>
                  </a:lnTo>
                  <a:lnTo>
                    <a:pt x="2350607" y="100746"/>
                  </a:lnTo>
                  <a:lnTo>
                    <a:pt x="2299310" y="86382"/>
                  </a:lnTo>
                  <a:lnTo>
                    <a:pt x="2247019" y="73038"/>
                  </a:lnTo>
                  <a:lnTo>
                    <a:pt x="2193773" y="60736"/>
                  </a:lnTo>
                  <a:lnTo>
                    <a:pt x="2139611" y="49499"/>
                  </a:lnTo>
                  <a:lnTo>
                    <a:pt x="2084572" y="39350"/>
                  </a:lnTo>
                  <a:lnTo>
                    <a:pt x="2028696" y="30311"/>
                  </a:lnTo>
                  <a:lnTo>
                    <a:pt x="1972020" y="22404"/>
                  </a:lnTo>
                  <a:lnTo>
                    <a:pt x="1914585" y="15652"/>
                  </a:lnTo>
                  <a:lnTo>
                    <a:pt x="1856430" y="10077"/>
                  </a:lnTo>
                  <a:lnTo>
                    <a:pt x="1797593" y="5702"/>
                  </a:lnTo>
                  <a:lnTo>
                    <a:pt x="1738113" y="2549"/>
                  </a:lnTo>
                  <a:lnTo>
                    <a:pt x="1678030" y="641"/>
                  </a:lnTo>
                  <a:lnTo>
                    <a:pt x="16173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7D1062C-EEA7-35C1-C076-E09E823E97CE}"/>
                </a:ext>
              </a:extLst>
            </p:cNvPr>
            <p:cNvSpPr/>
            <p:nvPr/>
          </p:nvSpPr>
          <p:spPr>
            <a:xfrm>
              <a:off x="1028903" y="2834449"/>
              <a:ext cx="1830070" cy="1266825"/>
            </a:xfrm>
            <a:custGeom>
              <a:avLst/>
              <a:gdLst/>
              <a:ahLst/>
              <a:cxnLst/>
              <a:rect l="l" t="t" r="r" b="b"/>
              <a:pathLst>
                <a:path w="1830070" h="1266825">
                  <a:moveTo>
                    <a:pt x="1640039" y="61556"/>
                  </a:moveTo>
                  <a:lnTo>
                    <a:pt x="1563522" y="7404"/>
                  </a:lnTo>
                  <a:lnTo>
                    <a:pt x="1535176" y="0"/>
                  </a:lnTo>
                  <a:lnTo>
                    <a:pt x="1527848" y="469"/>
                  </a:lnTo>
                  <a:lnTo>
                    <a:pt x="10210" y="843495"/>
                  </a:lnTo>
                  <a:lnTo>
                    <a:pt x="0" y="861072"/>
                  </a:lnTo>
                  <a:lnTo>
                    <a:pt x="2552" y="870826"/>
                  </a:lnTo>
                  <a:lnTo>
                    <a:pt x="76517" y="915416"/>
                  </a:lnTo>
                  <a:lnTo>
                    <a:pt x="104863" y="922820"/>
                  </a:lnTo>
                  <a:lnTo>
                    <a:pt x="112191" y="922362"/>
                  </a:lnTo>
                  <a:lnTo>
                    <a:pt x="119418" y="920965"/>
                  </a:lnTo>
                  <a:lnTo>
                    <a:pt x="126453" y="918654"/>
                  </a:lnTo>
                  <a:lnTo>
                    <a:pt x="133210" y="915416"/>
                  </a:lnTo>
                  <a:lnTo>
                    <a:pt x="520420" y="695820"/>
                  </a:lnTo>
                  <a:lnTo>
                    <a:pt x="767867" y="834161"/>
                  </a:lnTo>
                  <a:lnTo>
                    <a:pt x="776224" y="836371"/>
                  </a:lnTo>
                  <a:lnTo>
                    <a:pt x="792949" y="836371"/>
                  </a:lnTo>
                  <a:lnTo>
                    <a:pt x="801306" y="834161"/>
                  </a:lnTo>
                  <a:lnTo>
                    <a:pt x="1225080" y="598106"/>
                  </a:lnTo>
                  <a:lnTo>
                    <a:pt x="1230490" y="592709"/>
                  </a:lnTo>
                  <a:lnTo>
                    <a:pt x="1232306" y="585762"/>
                  </a:lnTo>
                  <a:lnTo>
                    <a:pt x="1230490" y="578815"/>
                  </a:lnTo>
                  <a:lnTo>
                    <a:pt x="1225080" y="573405"/>
                  </a:lnTo>
                  <a:lnTo>
                    <a:pt x="982446" y="437794"/>
                  </a:lnTo>
                  <a:lnTo>
                    <a:pt x="1629854" y="79324"/>
                  </a:lnTo>
                  <a:lnTo>
                    <a:pt x="1637487" y="71450"/>
                  </a:lnTo>
                  <a:lnTo>
                    <a:pt x="1640039" y="61556"/>
                  </a:lnTo>
                  <a:close/>
                </a:path>
                <a:path w="1830070" h="1266825">
                  <a:moveTo>
                    <a:pt x="1829968" y="1093292"/>
                  </a:moveTo>
                  <a:lnTo>
                    <a:pt x="1809369" y="1032649"/>
                  </a:lnTo>
                  <a:lnTo>
                    <a:pt x="1752574" y="981405"/>
                  </a:lnTo>
                  <a:lnTo>
                    <a:pt x="1712925" y="960526"/>
                  </a:lnTo>
                  <a:lnTo>
                    <a:pt x="1667027" y="943444"/>
                  </a:lnTo>
                  <a:lnTo>
                    <a:pt x="1615808" y="930643"/>
                  </a:lnTo>
                  <a:lnTo>
                    <a:pt x="1560207" y="922604"/>
                  </a:lnTo>
                  <a:lnTo>
                    <a:pt x="1501165" y="919810"/>
                  </a:lnTo>
                  <a:lnTo>
                    <a:pt x="1442110" y="922604"/>
                  </a:lnTo>
                  <a:lnTo>
                    <a:pt x="1386509" y="930643"/>
                  </a:lnTo>
                  <a:lnTo>
                    <a:pt x="1335290" y="943444"/>
                  </a:lnTo>
                  <a:lnTo>
                    <a:pt x="1289392" y="960526"/>
                  </a:lnTo>
                  <a:lnTo>
                    <a:pt x="1249743" y="981405"/>
                  </a:lnTo>
                  <a:lnTo>
                    <a:pt x="1217295" y="1005611"/>
                  </a:lnTo>
                  <a:lnTo>
                    <a:pt x="1177658" y="1062037"/>
                  </a:lnTo>
                  <a:lnTo>
                    <a:pt x="1172362" y="1093292"/>
                  </a:lnTo>
                  <a:lnTo>
                    <a:pt x="1177658" y="1124381"/>
                  </a:lnTo>
                  <a:lnTo>
                    <a:pt x="1217295" y="1180579"/>
                  </a:lnTo>
                  <a:lnTo>
                    <a:pt x="1249743" y="1204709"/>
                  </a:lnTo>
                  <a:lnTo>
                    <a:pt x="1289392" y="1225550"/>
                  </a:lnTo>
                  <a:lnTo>
                    <a:pt x="1335290" y="1242606"/>
                  </a:lnTo>
                  <a:lnTo>
                    <a:pt x="1386509" y="1255395"/>
                  </a:lnTo>
                  <a:lnTo>
                    <a:pt x="1442110" y="1263421"/>
                  </a:lnTo>
                  <a:lnTo>
                    <a:pt x="1501165" y="1266215"/>
                  </a:lnTo>
                  <a:lnTo>
                    <a:pt x="1560207" y="1263421"/>
                  </a:lnTo>
                  <a:lnTo>
                    <a:pt x="1615808" y="1255395"/>
                  </a:lnTo>
                  <a:lnTo>
                    <a:pt x="1667027" y="1242606"/>
                  </a:lnTo>
                  <a:lnTo>
                    <a:pt x="1712925" y="1225550"/>
                  </a:lnTo>
                  <a:lnTo>
                    <a:pt x="1752574" y="1204709"/>
                  </a:lnTo>
                  <a:lnTo>
                    <a:pt x="1785035" y="1180579"/>
                  </a:lnTo>
                  <a:lnTo>
                    <a:pt x="1824659" y="1124381"/>
                  </a:lnTo>
                  <a:lnTo>
                    <a:pt x="1829968" y="109329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3F9A0B4-63EE-C428-09EE-C70AAED50B48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1377D460-1E66-EAC6-984D-992B6C469124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6EF84EFD-A058-676A-1907-7750036353F3}"/>
                </a:ext>
              </a:extLst>
            </p:cNvPr>
            <p:cNvSpPr/>
            <p:nvPr/>
          </p:nvSpPr>
          <p:spPr>
            <a:xfrm>
              <a:off x="3237572" y="2684640"/>
              <a:ext cx="119380" cy="372745"/>
            </a:xfrm>
            <a:custGeom>
              <a:avLst/>
              <a:gdLst/>
              <a:ahLst/>
              <a:cxnLst/>
              <a:rect l="l" t="t" r="r" b="b"/>
              <a:pathLst>
                <a:path w="119379" h="372744">
                  <a:moveTo>
                    <a:pt x="116484" y="0"/>
                  </a:moveTo>
                  <a:lnTo>
                    <a:pt x="73710" y="46457"/>
                  </a:lnTo>
                  <a:lnTo>
                    <a:pt x="51581" y="83926"/>
                  </a:lnTo>
                  <a:lnTo>
                    <a:pt x="30089" y="134055"/>
                  </a:lnTo>
                  <a:lnTo>
                    <a:pt x="12292" y="197772"/>
                  </a:lnTo>
                  <a:lnTo>
                    <a:pt x="1243" y="276001"/>
                  </a:lnTo>
                  <a:lnTo>
                    <a:pt x="0" y="369671"/>
                  </a:lnTo>
                  <a:lnTo>
                    <a:pt x="6794" y="372414"/>
                  </a:lnTo>
                  <a:lnTo>
                    <a:pt x="7428" y="279156"/>
                  </a:lnTo>
                  <a:lnTo>
                    <a:pt x="17928" y="201324"/>
                  </a:lnTo>
                  <a:lnTo>
                    <a:pt x="35243" y="137980"/>
                  </a:lnTo>
                  <a:lnTo>
                    <a:pt x="56326" y="88184"/>
                  </a:lnTo>
                  <a:lnTo>
                    <a:pt x="78125" y="50997"/>
                  </a:lnTo>
                  <a:lnTo>
                    <a:pt x="111679" y="10695"/>
                  </a:lnTo>
                  <a:lnTo>
                    <a:pt x="119049" y="4597"/>
                  </a:lnTo>
                  <a:lnTo>
                    <a:pt x="119049" y="2959"/>
                  </a:lnTo>
                  <a:lnTo>
                    <a:pt x="117284" y="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C2C7B9D5-556B-AC22-4CC2-918F485CB9F4}"/>
                </a:ext>
              </a:extLst>
            </p:cNvPr>
            <p:cNvSpPr/>
            <p:nvPr/>
          </p:nvSpPr>
          <p:spPr>
            <a:xfrm>
              <a:off x="3226219" y="2811424"/>
              <a:ext cx="254000" cy="360680"/>
            </a:xfrm>
            <a:custGeom>
              <a:avLst/>
              <a:gdLst/>
              <a:ahLst/>
              <a:cxnLst/>
              <a:rect l="l" t="t" r="r" b="b"/>
              <a:pathLst>
                <a:path w="254000" h="360680">
                  <a:moveTo>
                    <a:pt x="213321" y="0"/>
                  </a:moveTo>
                  <a:lnTo>
                    <a:pt x="210070" y="0"/>
                  </a:lnTo>
                  <a:lnTo>
                    <a:pt x="199036" y="1074"/>
                  </a:lnTo>
                  <a:lnTo>
                    <a:pt x="187310" y="4578"/>
                  </a:lnTo>
                  <a:lnTo>
                    <a:pt x="175125" y="10929"/>
                  </a:lnTo>
                  <a:lnTo>
                    <a:pt x="162712" y="20548"/>
                  </a:lnTo>
                  <a:lnTo>
                    <a:pt x="138052" y="44159"/>
                  </a:lnTo>
                  <a:lnTo>
                    <a:pt x="126361" y="52357"/>
                  </a:lnTo>
                  <a:lnTo>
                    <a:pt x="111696" y="57873"/>
                  </a:lnTo>
                  <a:lnTo>
                    <a:pt x="94337" y="60830"/>
                  </a:lnTo>
                  <a:lnTo>
                    <a:pt x="77884" y="63372"/>
                  </a:lnTo>
                  <a:lnTo>
                    <a:pt x="63452" y="68382"/>
                  </a:lnTo>
                  <a:lnTo>
                    <a:pt x="52158" y="78739"/>
                  </a:lnTo>
                  <a:lnTo>
                    <a:pt x="47048" y="95366"/>
                  </a:lnTo>
                  <a:lnTo>
                    <a:pt x="46815" y="134791"/>
                  </a:lnTo>
                  <a:lnTo>
                    <a:pt x="41376" y="149567"/>
                  </a:lnTo>
                  <a:lnTo>
                    <a:pt x="29821" y="161261"/>
                  </a:lnTo>
                  <a:lnTo>
                    <a:pt x="16449" y="174401"/>
                  </a:lnTo>
                  <a:lnTo>
                    <a:pt x="5197" y="189396"/>
                  </a:lnTo>
                  <a:lnTo>
                    <a:pt x="0" y="206654"/>
                  </a:lnTo>
                  <a:lnTo>
                    <a:pt x="3691" y="227884"/>
                  </a:lnTo>
                  <a:lnTo>
                    <a:pt x="12903" y="250505"/>
                  </a:lnTo>
                  <a:lnTo>
                    <a:pt x="22324" y="268496"/>
                  </a:lnTo>
                  <a:lnTo>
                    <a:pt x="26644" y="275831"/>
                  </a:lnTo>
                  <a:lnTo>
                    <a:pt x="79946" y="312610"/>
                  </a:lnTo>
                  <a:lnTo>
                    <a:pt x="149669" y="360362"/>
                  </a:lnTo>
                  <a:lnTo>
                    <a:pt x="165711" y="357046"/>
                  </a:lnTo>
                  <a:lnTo>
                    <a:pt x="180211" y="349867"/>
                  </a:lnTo>
                  <a:lnTo>
                    <a:pt x="192480" y="339290"/>
                  </a:lnTo>
                  <a:lnTo>
                    <a:pt x="201828" y="325780"/>
                  </a:lnTo>
                  <a:lnTo>
                    <a:pt x="208273" y="299902"/>
                  </a:lnTo>
                  <a:lnTo>
                    <a:pt x="205366" y="274385"/>
                  </a:lnTo>
                  <a:lnTo>
                    <a:pt x="200547" y="250822"/>
                  </a:lnTo>
                  <a:lnTo>
                    <a:pt x="201256" y="230809"/>
                  </a:lnTo>
                  <a:lnTo>
                    <a:pt x="212848" y="215618"/>
                  </a:lnTo>
                  <a:lnTo>
                    <a:pt x="231025" y="203157"/>
                  </a:lnTo>
                  <a:lnTo>
                    <a:pt x="247498" y="189974"/>
                  </a:lnTo>
                  <a:lnTo>
                    <a:pt x="253974" y="172618"/>
                  </a:lnTo>
                  <a:lnTo>
                    <a:pt x="245519" y="151331"/>
                  </a:lnTo>
                  <a:lnTo>
                    <a:pt x="229674" y="129938"/>
                  </a:lnTo>
                  <a:lnTo>
                    <a:pt x="215632" y="109162"/>
                  </a:lnTo>
                  <a:lnTo>
                    <a:pt x="212585" y="89725"/>
                  </a:lnTo>
                  <a:lnTo>
                    <a:pt x="219096" y="73581"/>
                  </a:lnTo>
                  <a:lnTo>
                    <a:pt x="227196" y="60626"/>
                  </a:lnTo>
                  <a:lnTo>
                    <a:pt x="235077" y="48495"/>
                  </a:lnTo>
                  <a:lnTo>
                    <a:pt x="240931" y="34823"/>
                  </a:lnTo>
                  <a:lnTo>
                    <a:pt x="241797" y="23408"/>
                  </a:lnTo>
                  <a:lnTo>
                    <a:pt x="238036" y="13071"/>
                  </a:lnTo>
                  <a:lnTo>
                    <a:pt x="230341" y="5101"/>
                  </a:lnTo>
                  <a:lnTo>
                    <a:pt x="219405" y="787"/>
                  </a:lnTo>
                  <a:lnTo>
                    <a:pt x="213321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EB7FFA4-B079-AF45-8167-387CDC7E1451}"/>
                </a:ext>
              </a:extLst>
            </p:cNvPr>
            <p:cNvSpPr/>
            <p:nvPr/>
          </p:nvSpPr>
          <p:spPr>
            <a:xfrm>
              <a:off x="3299929" y="2829229"/>
              <a:ext cx="133985" cy="295275"/>
            </a:xfrm>
            <a:custGeom>
              <a:avLst/>
              <a:gdLst/>
              <a:ahLst/>
              <a:cxnLst/>
              <a:rect l="l" t="t" r="r" b="b"/>
              <a:pathLst>
                <a:path w="133985" h="295275">
                  <a:moveTo>
                    <a:pt x="130403" y="0"/>
                  </a:moveTo>
                  <a:lnTo>
                    <a:pt x="127266" y="0"/>
                  </a:lnTo>
                  <a:lnTo>
                    <a:pt x="126504" y="330"/>
                  </a:lnTo>
                  <a:lnTo>
                    <a:pt x="115910" y="10805"/>
                  </a:lnTo>
                  <a:lnTo>
                    <a:pt x="92321" y="39189"/>
                  </a:lnTo>
                  <a:lnTo>
                    <a:pt x="61823" y="86408"/>
                  </a:lnTo>
                  <a:lnTo>
                    <a:pt x="31165" y="152615"/>
                  </a:lnTo>
                  <a:lnTo>
                    <a:pt x="30607" y="153174"/>
                  </a:lnTo>
                  <a:lnTo>
                    <a:pt x="30607" y="154812"/>
                  </a:lnTo>
                  <a:lnTo>
                    <a:pt x="19448" y="187812"/>
                  </a:lnTo>
                  <a:lnTo>
                    <a:pt x="10626" y="221583"/>
                  </a:lnTo>
                  <a:lnTo>
                    <a:pt x="4142" y="255868"/>
                  </a:lnTo>
                  <a:lnTo>
                    <a:pt x="0" y="290410"/>
                  </a:lnTo>
                  <a:lnTo>
                    <a:pt x="6235" y="294805"/>
                  </a:lnTo>
                  <a:lnTo>
                    <a:pt x="10369" y="259606"/>
                  </a:lnTo>
                  <a:lnTo>
                    <a:pt x="16792" y="224874"/>
                  </a:lnTo>
                  <a:lnTo>
                    <a:pt x="36283" y="157010"/>
                  </a:lnTo>
                  <a:lnTo>
                    <a:pt x="86640" y="149685"/>
                  </a:lnTo>
                  <a:lnTo>
                    <a:pt x="101866" y="149364"/>
                  </a:lnTo>
                  <a:lnTo>
                    <a:pt x="113028" y="149529"/>
                  </a:lnTo>
                  <a:lnTo>
                    <a:pt x="131521" y="150418"/>
                  </a:lnTo>
                  <a:lnTo>
                    <a:pt x="133223" y="149313"/>
                  </a:lnTo>
                  <a:lnTo>
                    <a:pt x="133223" y="147129"/>
                  </a:lnTo>
                  <a:lnTo>
                    <a:pt x="133781" y="145478"/>
                  </a:lnTo>
                  <a:lnTo>
                    <a:pt x="132080" y="143840"/>
                  </a:lnTo>
                  <a:lnTo>
                    <a:pt x="113870" y="143057"/>
                  </a:lnTo>
                  <a:lnTo>
                    <a:pt x="103377" y="142913"/>
                  </a:lnTo>
                  <a:lnTo>
                    <a:pt x="88789" y="143205"/>
                  </a:lnTo>
                  <a:lnTo>
                    <a:pt x="72664" y="144273"/>
                  </a:lnTo>
                  <a:lnTo>
                    <a:pt x="55827" y="146401"/>
                  </a:lnTo>
                  <a:lnTo>
                    <a:pt x="39103" y="149872"/>
                  </a:lnTo>
                  <a:lnTo>
                    <a:pt x="68754" y="86857"/>
                  </a:lnTo>
                  <a:lnTo>
                    <a:pt x="98137" y="41857"/>
                  </a:lnTo>
                  <a:lnTo>
                    <a:pt x="120822" y="14771"/>
                  </a:lnTo>
                  <a:lnTo>
                    <a:pt x="132562" y="3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C2EB8020-F28C-134C-5631-590192B60E7A}"/>
                </a:ext>
              </a:extLst>
            </p:cNvPr>
            <p:cNvSpPr/>
            <p:nvPr/>
          </p:nvSpPr>
          <p:spPr>
            <a:xfrm>
              <a:off x="1587309" y="3120745"/>
              <a:ext cx="669925" cy="474345"/>
            </a:xfrm>
            <a:custGeom>
              <a:avLst/>
              <a:gdLst/>
              <a:ahLst/>
              <a:cxnLst/>
              <a:rect l="l" t="t" r="r" b="b"/>
              <a:pathLst>
                <a:path w="669925" h="474345">
                  <a:moveTo>
                    <a:pt x="20408" y="208051"/>
                  </a:moveTo>
                  <a:lnTo>
                    <a:pt x="0" y="341452"/>
                  </a:lnTo>
                  <a:lnTo>
                    <a:pt x="171" y="347972"/>
                  </a:lnTo>
                  <a:lnTo>
                    <a:pt x="2259" y="354079"/>
                  </a:lnTo>
                  <a:lnTo>
                    <a:pt x="200672" y="468261"/>
                  </a:lnTo>
                  <a:lnTo>
                    <a:pt x="215557" y="474040"/>
                  </a:lnTo>
                  <a:lnTo>
                    <a:pt x="231013" y="474040"/>
                  </a:lnTo>
                  <a:lnTo>
                    <a:pt x="238658" y="472109"/>
                  </a:lnTo>
                  <a:lnTo>
                    <a:pt x="245478" y="468261"/>
                  </a:lnTo>
                  <a:lnTo>
                    <a:pt x="655345" y="241541"/>
                  </a:lnTo>
                  <a:lnTo>
                    <a:pt x="663539" y="233926"/>
                  </a:lnTo>
                  <a:lnTo>
                    <a:pt x="667061" y="226174"/>
                  </a:lnTo>
                  <a:lnTo>
                    <a:pt x="51015" y="226174"/>
                  </a:lnTo>
                  <a:lnTo>
                    <a:pt x="20408" y="208051"/>
                  </a:lnTo>
                  <a:close/>
                </a:path>
                <a:path w="669925" h="474345">
                  <a:moveTo>
                    <a:pt x="482993" y="0"/>
                  </a:moveTo>
                  <a:lnTo>
                    <a:pt x="51015" y="226174"/>
                  </a:lnTo>
                  <a:lnTo>
                    <a:pt x="667061" y="226174"/>
                  </a:lnTo>
                  <a:lnTo>
                    <a:pt x="667746" y="224664"/>
                  </a:lnTo>
                  <a:lnTo>
                    <a:pt x="669297" y="216843"/>
                  </a:lnTo>
                  <a:lnTo>
                    <a:pt x="669518" y="213550"/>
                  </a:lnTo>
                  <a:lnTo>
                    <a:pt x="668325" y="204762"/>
                  </a:lnTo>
                  <a:lnTo>
                    <a:pt x="631532" y="204762"/>
                  </a:lnTo>
                  <a:lnTo>
                    <a:pt x="524383" y="147662"/>
                  </a:lnTo>
                  <a:lnTo>
                    <a:pt x="483631" y="111159"/>
                  </a:lnTo>
                  <a:lnTo>
                    <a:pt x="475640" y="67525"/>
                  </a:lnTo>
                  <a:lnTo>
                    <a:pt x="482993" y="0"/>
                  </a:lnTo>
                  <a:close/>
                </a:path>
                <a:path w="669925" h="474345">
                  <a:moveTo>
                    <a:pt x="654761" y="178955"/>
                  </a:moveTo>
                  <a:lnTo>
                    <a:pt x="629831" y="199821"/>
                  </a:lnTo>
                  <a:lnTo>
                    <a:pt x="631532" y="204762"/>
                  </a:lnTo>
                  <a:lnTo>
                    <a:pt x="668325" y="204762"/>
                  </a:lnTo>
                  <a:lnTo>
                    <a:pt x="667212" y="196561"/>
                  </a:lnTo>
                  <a:lnTo>
                    <a:pt x="662139" y="185956"/>
                  </a:lnTo>
                  <a:lnTo>
                    <a:pt x="657067" y="180499"/>
                  </a:lnTo>
                  <a:lnTo>
                    <a:pt x="654761" y="178955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AAC34F99-7C33-E630-27A7-3C21564EAE4D}"/>
                </a:ext>
              </a:extLst>
            </p:cNvPr>
            <p:cNvSpPr/>
            <p:nvPr/>
          </p:nvSpPr>
          <p:spPr>
            <a:xfrm>
              <a:off x="1814626" y="3268408"/>
              <a:ext cx="442595" cy="326390"/>
            </a:xfrm>
            <a:custGeom>
              <a:avLst/>
              <a:gdLst/>
              <a:ahLst/>
              <a:cxnLst/>
              <a:rect l="l" t="t" r="r" b="b"/>
              <a:pathLst>
                <a:path w="442594" h="326389">
                  <a:moveTo>
                    <a:pt x="297065" y="0"/>
                  </a:moveTo>
                  <a:lnTo>
                    <a:pt x="148321" y="93946"/>
                  </a:lnTo>
                  <a:lnTo>
                    <a:pt x="44221" y="160299"/>
                  </a:lnTo>
                  <a:lnTo>
                    <a:pt x="0" y="272287"/>
                  </a:lnTo>
                  <a:lnTo>
                    <a:pt x="0" y="326097"/>
                  </a:lnTo>
                  <a:lnTo>
                    <a:pt x="428028" y="93878"/>
                  </a:lnTo>
                  <a:lnTo>
                    <a:pt x="442201" y="65887"/>
                  </a:lnTo>
                  <a:lnTo>
                    <a:pt x="441008" y="57099"/>
                  </a:lnTo>
                  <a:lnTo>
                    <a:pt x="404215" y="57099"/>
                  </a:lnTo>
                  <a:lnTo>
                    <a:pt x="297065" y="0"/>
                  </a:lnTo>
                  <a:close/>
                </a:path>
                <a:path w="442594" h="326389">
                  <a:moveTo>
                    <a:pt x="427443" y="31292"/>
                  </a:moveTo>
                  <a:lnTo>
                    <a:pt x="402513" y="52158"/>
                  </a:lnTo>
                  <a:lnTo>
                    <a:pt x="404215" y="57099"/>
                  </a:lnTo>
                  <a:lnTo>
                    <a:pt x="441008" y="57099"/>
                  </a:lnTo>
                  <a:lnTo>
                    <a:pt x="439895" y="48898"/>
                  </a:lnTo>
                  <a:lnTo>
                    <a:pt x="434822" y="38293"/>
                  </a:lnTo>
                  <a:lnTo>
                    <a:pt x="429749" y="32837"/>
                  </a:lnTo>
                  <a:lnTo>
                    <a:pt x="427443" y="31292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2FDDE262-1299-D971-E0E2-79687034CB1A}"/>
                </a:ext>
              </a:extLst>
            </p:cNvPr>
            <p:cNvSpPr/>
            <p:nvPr/>
          </p:nvSpPr>
          <p:spPr>
            <a:xfrm>
              <a:off x="1625853" y="3085604"/>
              <a:ext cx="624205" cy="467359"/>
            </a:xfrm>
            <a:custGeom>
              <a:avLst/>
              <a:gdLst/>
              <a:ahLst/>
              <a:cxnLst/>
              <a:rect l="l" t="t" r="r" b="b"/>
              <a:pathLst>
                <a:path w="624205" h="467360">
                  <a:moveTo>
                    <a:pt x="446722" y="0"/>
                  </a:moveTo>
                  <a:lnTo>
                    <a:pt x="20408" y="222338"/>
                  </a:lnTo>
                  <a:lnTo>
                    <a:pt x="571" y="354075"/>
                  </a:lnTo>
                  <a:lnTo>
                    <a:pt x="0" y="360121"/>
                  </a:lnTo>
                  <a:lnTo>
                    <a:pt x="1701" y="366725"/>
                  </a:lnTo>
                  <a:lnTo>
                    <a:pt x="6235" y="371094"/>
                  </a:lnTo>
                  <a:lnTo>
                    <a:pt x="7378" y="372744"/>
                  </a:lnTo>
                  <a:lnTo>
                    <a:pt x="9626" y="374408"/>
                  </a:lnTo>
                  <a:lnTo>
                    <a:pt x="11912" y="375488"/>
                  </a:lnTo>
                  <a:lnTo>
                    <a:pt x="168948" y="461683"/>
                  </a:lnTo>
                  <a:lnTo>
                    <a:pt x="175742" y="465251"/>
                  </a:lnTo>
                  <a:lnTo>
                    <a:pt x="183248" y="467042"/>
                  </a:lnTo>
                  <a:lnTo>
                    <a:pt x="198272" y="467042"/>
                  </a:lnTo>
                  <a:lnTo>
                    <a:pt x="616800" y="237705"/>
                  </a:lnTo>
                  <a:lnTo>
                    <a:pt x="623592" y="226106"/>
                  </a:lnTo>
                  <a:lnTo>
                    <a:pt x="621894" y="219408"/>
                  </a:lnTo>
                  <a:lnTo>
                    <a:pt x="616800" y="214096"/>
                  </a:lnTo>
                  <a:lnTo>
                    <a:pt x="479590" y="140525"/>
                  </a:lnTo>
                  <a:lnTo>
                    <a:pt x="461112" y="127031"/>
                  </a:lnTo>
                  <a:lnTo>
                    <a:pt x="447786" y="109518"/>
                  </a:lnTo>
                  <a:lnTo>
                    <a:pt x="440303" y="89119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79C78B0F-A3D0-9D44-48DF-BB218B789EDD}"/>
                </a:ext>
              </a:extLst>
            </p:cNvPr>
            <p:cNvSpPr/>
            <p:nvPr/>
          </p:nvSpPr>
          <p:spPr>
            <a:xfrm>
              <a:off x="1625853" y="3085604"/>
              <a:ext cx="454659" cy="371475"/>
            </a:xfrm>
            <a:custGeom>
              <a:avLst/>
              <a:gdLst/>
              <a:ahLst/>
              <a:cxnLst/>
              <a:rect l="l" t="t" r="r" b="b"/>
              <a:pathLst>
                <a:path w="454660" h="371475">
                  <a:moveTo>
                    <a:pt x="446722" y="0"/>
                  </a:moveTo>
                  <a:lnTo>
                    <a:pt x="20967" y="222338"/>
                  </a:lnTo>
                  <a:lnTo>
                    <a:pt x="1130" y="354075"/>
                  </a:lnTo>
                  <a:lnTo>
                    <a:pt x="0" y="360121"/>
                  </a:lnTo>
                  <a:lnTo>
                    <a:pt x="2273" y="366725"/>
                  </a:lnTo>
                  <a:lnTo>
                    <a:pt x="6235" y="371094"/>
                  </a:lnTo>
                  <a:lnTo>
                    <a:pt x="454659" y="120218"/>
                  </a:lnTo>
                  <a:lnTo>
                    <a:pt x="447003" y="108041"/>
                  </a:lnTo>
                  <a:lnTo>
                    <a:pt x="441902" y="94835"/>
                  </a:lnTo>
                  <a:lnTo>
                    <a:pt x="439354" y="81007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ABE33F81-710C-879C-23AD-679AD2EEBFC3}"/>
                </a:ext>
              </a:extLst>
            </p:cNvPr>
            <p:cNvSpPr/>
            <p:nvPr/>
          </p:nvSpPr>
          <p:spPr>
            <a:xfrm>
              <a:off x="757910" y="1585721"/>
              <a:ext cx="658495" cy="362585"/>
            </a:xfrm>
            <a:custGeom>
              <a:avLst/>
              <a:gdLst/>
              <a:ahLst/>
              <a:cxnLst/>
              <a:rect l="l" t="t" r="r" b="b"/>
              <a:pathLst>
                <a:path w="658494" h="362585">
                  <a:moveTo>
                    <a:pt x="282905" y="31661"/>
                  </a:moveTo>
                  <a:lnTo>
                    <a:pt x="277761" y="26530"/>
                  </a:lnTo>
                  <a:lnTo>
                    <a:pt x="266382" y="26530"/>
                  </a:lnTo>
                  <a:lnTo>
                    <a:pt x="262026" y="27736"/>
                  </a:lnTo>
                  <a:lnTo>
                    <a:pt x="220522" y="51130"/>
                  </a:lnTo>
                  <a:lnTo>
                    <a:pt x="220522" y="11798"/>
                  </a:lnTo>
                  <a:lnTo>
                    <a:pt x="214274" y="5537"/>
                  </a:lnTo>
                  <a:lnTo>
                    <a:pt x="200774" y="5537"/>
                  </a:lnTo>
                  <a:lnTo>
                    <a:pt x="169506" y="28625"/>
                  </a:lnTo>
                  <a:lnTo>
                    <a:pt x="167119" y="16408"/>
                  </a:lnTo>
                  <a:lnTo>
                    <a:pt x="161417" y="7429"/>
                  </a:lnTo>
                  <a:lnTo>
                    <a:pt x="152882" y="1892"/>
                  </a:lnTo>
                  <a:lnTo>
                    <a:pt x="142024" y="0"/>
                  </a:lnTo>
                  <a:lnTo>
                    <a:pt x="135953" y="482"/>
                  </a:lnTo>
                  <a:lnTo>
                    <a:pt x="92532" y="25146"/>
                  </a:lnTo>
                  <a:lnTo>
                    <a:pt x="63804" y="68935"/>
                  </a:lnTo>
                  <a:lnTo>
                    <a:pt x="59537" y="91757"/>
                  </a:lnTo>
                  <a:lnTo>
                    <a:pt x="59537" y="141173"/>
                  </a:lnTo>
                  <a:lnTo>
                    <a:pt x="26085" y="159283"/>
                  </a:lnTo>
                  <a:lnTo>
                    <a:pt x="16040" y="166852"/>
                  </a:lnTo>
                  <a:lnTo>
                    <a:pt x="8153" y="176174"/>
                  </a:lnTo>
                  <a:lnTo>
                    <a:pt x="2717" y="186931"/>
                  </a:lnTo>
                  <a:lnTo>
                    <a:pt x="0" y="198805"/>
                  </a:lnTo>
                  <a:lnTo>
                    <a:pt x="0" y="208127"/>
                  </a:lnTo>
                  <a:lnTo>
                    <a:pt x="5511" y="213410"/>
                  </a:lnTo>
                  <a:lnTo>
                    <a:pt x="17246" y="213410"/>
                  </a:lnTo>
                  <a:lnTo>
                    <a:pt x="21551" y="212242"/>
                  </a:lnTo>
                  <a:lnTo>
                    <a:pt x="158178" y="135674"/>
                  </a:lnTo>
                  <a:lnTo>
                    <a:pt x="256806" y="80772"/>
                  </a:lnTo>
                  <a:lnTo>
                    <a:pt x="266865" y="73215"/>
                  </a:lnTo>
                  <a:lnTo>
                    <a:pt x="274739" y="63893"/>
                  </a:lnTo>
                  <a:lnTo>
                    <a:pt x="280174" y="53136"/>
                  </a:lnTo>
                  <a:lnTo>
                    <a:pt x="282905" y="41249"/>
                  </a:lnTo>
                  <a:lnTo>
                    <a:pt x="282905" y="31661"/>
                  </a:lnTo>
                  <a:close/>
                </a:path>
                <a:path w="658494" h="362585">
                  <a:moveTo>
                    <a:pt x="658190" y="107670"/>
                  </a:moveTo>
                  <a:lnTo>
                    <a:pt x="656844" y="98755"/>
                  </a:lnTo>
                  <a:lnTo>
                    <a:pt x="653072" y="92214"/>
                  </a:lnTo>
                  <a:lnTo>
                    <a:pt x="647217" y="88188"/>
                  </a:lnTo>
                  <a:lnTo>
                    <a:pt x="639648" y="86804"/>
                  </a:lnTo>
                  <a:lnTo>
                    <a:pt x="633958" y="86804"/>
                  </a:lnTo>
                  <a:lnTo>
                    <a:pt x="627303" y="88760"/>
                  </a:lnTo>
                  <a:lnTo>
                    <a:pt x="566343" y="123050"/>
                  </a:lnTo>
                  <a:lnTo>
                    <a:pt x="566343" y="81876"/>
                  </a:lnTo>
                  <a:lnTo>
                    <a:pt x="564680" y="71081"/>
                  </a:lnTo>
                  <a:lnTo>
                    <a:pt x="560044" y="63144"/>
                  </a:lnTo>
                  <a:lnTo>
                    <a:pt x="552869" y="58254"/>
                  </a:lnTo>
                  <a:lnTo>
                    <a:pt x="543648" y="56578"/>
                  </a:lnTo>
                  <a:lnTo>
                    <a:pt x="537095" y="56578"/>
                  </a:lnTo>
                  <a:lnTo>
                    <a:pt x="497459" y="82613"/>
                  </a:lnTo>
                  <a:lnTo>
                    <a:pt x="491515" y="90119"/>
                  </a:lnTo>
                  <a:lnTo>
                    <a:pt x="488010" y="72174"/>
                  </a:lnTo>
                  <a:lnTo>
                    <a:pt x="479679" y="59042"/>
                  </a:lnTo>
                  <a:lnTo>
                    <a:pt x="467258" y="50990"/>
                  </a:lnTo>
                  <a:lnTo>
                    <a:pt x="451434" y="48234"/>
                  </a:lnTo>
                  <a:lnTo>
                    <a:pt x="442391" y="48958"/>
                  </a:lnTo>
                  <a:lnTo>
                    <a:pt x="377596" y="85077"/>
                  </a:lnTo>
                  <a:lnTo>
                    <a:pt x="352196" y="115849"/>
                  </a:lnTo>
                  <a:lnTo>
                    <a:pt x="328815" y="182892"/>
                  </a:lnTo>
                  <a:lnTo>
                    <a:pt x="328815" y="255346"/>
                  </a:lnTo>
                  <a:lnTo>
                    <a:pt x="279488" y="282803"/>
                  </a:lnTo>
                  <a:lnTo>
                    <a:pt x="264464" y="293903"/>
                  </a:lnTo>
                  <a:lnTo>
                    <a:pt x="252425" y="308610"/>
                  </a:lnTo>
                  <a:lnTo>
                    <a:pt x="244424" y="324967"/>
                  </a:lnTo>
                  <a:lnTo>
                    <a:pt x="241515" y="340995"/>
                  </a:lnTo>
                  <a:lnTo>
                    <a:pt x="242874" y="350050"/>
                  </a:lnTo>
                  <a:lnTo>
                    <a:pt x="246722" y="356717"/>
                  </a:lnTo>
                  <a:lnTo>
                    <a:pt x="252691" y="360845"/>
                  </a:lnTo>
                  <a:lnTo>
                    <a:pt x="260413" y="362254"/>
                  </a:lnTo>
                  <a:lnTo>
                    <a:pt x="266026" y="362254"/>
                  </a:lnTo>
                  <a:lnTo>
                    <a:pt x="272529" y="360362"/>
                  </a:lnTo>
                  <a:lnTo>
                    <a:pt x="345249" y="319582"/>
                  </a:lnTo>
                  <a:lnTo>
                    <a:pt x="474497" y="247662"/>
                  </a:lnTo>
                  <a:lnTo>
                    <a:pt x="619645" y="165874"/>
                  </a:lnTo>
                  <a:lnTo>
                    <a:pt x="634746" y="154774"/>
                  </a:lnTo>
                  <a:lnTo>
                    <a:pt x="646988" y="140068"/>
                  </a:lnTo>
                  <a:lnTo>
                    <a:pt x="655193" y="123723"/>
                  </a:lnTo>
                  <a:lnTo>
                    <a:pt x="658190" y="10767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CFAF19B7-7004-146E-7651-EBCA17805B0F}"/>
                </a:ext>
              </a:extLst>
            </p:cNvPr>
            <p:cNvSpPr/>
            <p:nvPr/>
          </p:nvSpPr>
          <p:spPr>
            <a:xfrm>
              <a:off x="1000554" y="1461477"/>
              <a:ext cx="1668145" cy="2205355"/>
            </a:xfrm>
            <a:custGeom>
              <a:avLst/>
              <a:gdLst/>
              <a:ahLst/>
              <a:cxnLst/>
              <a:rect l="l" t="t" r="r" b="b"/>
              <a:pathLst>
                <a:path w="1668145" h="2205354">
                  <a:moveTo>
                    <a:pt x="1596354" y="0"/>
                  </a:moveTo>
                  <a:lnTo>
                    <a:pt x="1590309" y="0"/>
                  </a:lnTo>
                  <a:lnTo>
                    <a:pt x="1584171" y="820"/>
                  </a:lnTo>
                  <a:lnTo>
                    <a:pt x="1578269" y="2451"/>
                  </a:lnTo>
                  <a:lnTo>
                    <a:pt x="1576555" y="2997"/>
                  </a:lnTo>
                  <a:lnTo>
                    <a:pt x="1574853" y="4102"/>
                  </a:lnTo>
                  <a:lnTo>
                    <a:pt x="1573735" y="4648"/>
                  </a:lnTo>
                  <a:lnTo>
                    <a:pt x="19272" y="880262"/>
                  </a:lnTo>
                  <a:lnTo>
                    <a:pt x="15312" y="882446"/>
                  </a:lnTo>
                  <a:lnTo>
                    <a:pt x="11913" y="885202"/>
                  </a:lnTo>
                  <a:lnTo>
                    <a:pt x="0" y="913193"/>
                  </a:lnTo>
                  <a:lnTo>
                    <a:pt x="0" y="2150579"/>
                  </a:lnTo>
                  <a:lnTo>
                    <a:pt x="17940" y="2185795"/>
                  </a:lnTo>
                  <a:lnTo>
                    <a:pt x="59515" y="2203964"/>
                  </a:lnTo>
                  <a:lnTo>
                    <a:pt x="71293" y="2204948"/>
                  </a:lnTo>
                  <a:lnTo>
                    <a:pt x="77123" y="2204948"/>
                  </a:lnTo>
                  <a:lnTo>
                    <a:pt x="82800" y="2204135"/>
                  </a:lnTo>
                  <a:lnTo>
                    <a:pt x="87881" y="2202192"/>
                  </a:lnTo>
                  <a:lnTo>
                    <a:pt x="76528" y="2126983"/>
                  </a:lnTo>
                  <a:lnTo>
                    <a:pt x="1576555" y="1281023"/>
                  </a:lnTo>
                  <a:lnTo>
                    <a:pt x="1585343" y="1274598"/>
                  </a:lnTo>
                  <a:lnTo>
                    <a:pt x="1591947" y="1266324"/>
                  </a:lnTo>
                  <a:lnTo>
                    <a:pt x="1596104" y="1256615"/>
                  </a:lnTo>
                  <a:lnTo>
                    <a:pt x="1597548" y="1245882"/>
                  </a:lnTo>
                  <a:lnTo>
                    <a:pt x="1597548" y="99072"/>
                  </a:lnTo>
                  <a:lnTo>
                    <a:pt x="1618577" y="87934"/>
                  </a:lnTo>
                  <a:lnTo>
                    <a:pt x="1641625" y="75463"/>
                  </a:lnTo>
                  <a:lnTo>
                    <a:pt x="1660207" y="64639"/>
                  </a:lnTo>
                  <a:lnTo>
                    <a:pt x="1667842" y="58445"/>
                  </a:lnTo>
                  <a:lnTo>
                    <a:pt x="1667425" y="52020"/>
                  </a:lnTo>
                  <a:lnTo>
                    <a:pt x="1636092" y="12877"/>
                  </a:lnTo>
                  <a:lnTo>
                    <a:pt x="1606933" y="820"/>
                  </a:lnTo>
                  <a:lnTo>
                    <a:pt x="1596354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41EAE6B8-EEF0-B90F-B080-C40AA08E14E2}"/>
                </a:ext>
              </a:extLst>
            </p:cNvPr>
            <p:cNvSpPr/>
            <p:nvPr/>
          </p:nvSpPr>
          <p:spPr>
            <a:xfrm>
              <a:off x="1009629" y="1461477"/>
              <a:ext cx="1659255" cy="966469"/>
            </a:xfrm>
            <a:custGeom>
              <a:avLst/>
              <a:gdLst/>
              <a:ahLst/>
              <a:cxnLst/>
              <a:rect l="l" t="t" r="r" b="b"/>
              <a:pathLst>
                <a:path w="1659255" h="966469">
                  <a:moveTo>
                    <a:pt x="1587279" y="0"/>
                  </a:moveTo>
                  <a:lnTo>
                    <a:pt x="1581233" y="0"/>
                  </a:lnTo>
                  <a:lnTo>
                    <a:pt x="1575095" y="820"/>
                  </a:lnTo>
                  <a:lnTo>
                    <a:pt x="1569194" y="2451"/>
                  </a:lnTo>
                  <a:lnTo>
                    <a:pt x="1567479" y="2997"/>
                  </a:lnTo>
                  <a:lnTo>
                    <a:pt x="1565777" y="4102"/>
                  </a:lnTo>
                  <a:lnTo>
                    <a:pt x="1564660" y="4648"/>
                  </a:lnTo>
                  <a:lnTo>
                    <a:pt x="10196" y="880262"/>
                  </a:lnTo>
                  <a:lnTo>
                    <a:pt x="6236" y="882446"/>
                  </a:lnTo>
                  <a:lnTo>
                    <a:pt x="2838" y="885202"/>
                  </a:lnTo>
                  <a:lnTo>
                    <a:pt x="0" y="888492"/>
                  </a:lnTo>
                  <a:lnTo>
                    <a:pt x="134362" y="965911"/>
                  </a:lnTo>
                  <a:lnTo>
                    <a:pt x="1588472" y="189636"/>
                  </a:lnTo>
                  <a:lnTo>
                    <a:pt x="1588472" y="99072"/>
                  </a:lnTo>
                  <a:lnTo>
                    <a:pt x="1609502" y="87934"/>
                  </a:lnTo>
                  <a:lnTo>
                    <a:pt x="1632549" y="75463"/>
                  </a:lnTo>
                  <a:lnTo>
                    <a:pt x="1651132" y="64639"/>
                  </a:lnTo>
                  <a:lnTo>
                    <a:pt x="1658767" y="58445"/>
                  </a:lnTo>
                  <a:lnTo>
                    <a:pt x="1658349" y="52020"/>
                  </a:lnTo>
                  <a:lnTo>
                    <a:pt x="1627017" y="12877"/>
                  </a:lnTo>
                  <a:lnTo>
                    <a:pt x="1597858" y="820"/>
                  </a:lnTo>
                  <a:lnTo>
                    <a:pt x="1587279" y="0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AFD60548-5D0D-3C22-038F-429A3A14654E}"/>
                </a:ext>
              </a:extLst>
            </p:cNvPr>
            <p:cNvSpPr/>
            <p:nvPr/>
          </p:nvSpPr>
          <p:spPr>
            <a:xfrm>
              <a:off x="1070862" y="1505648"/>
              <a:ext cx="1597660" cy="2159635"/>
            </a:xfrm>
            <a:custGeom>
              <a:avLst/>
              <a:gdLst/>
              <a:ahLst/>
              <a:cxnLst/>
              <a:rect l="l" t="t" r="r" b="b"/>
              <a:pathLst>
                <a:path w="1597660" h="2159635">
                  <a:moveTo>
                    <a:pt x="1590168" y="0"/>
                  </a:moveTo>
                  <a:lnTo>
                    <a:pt x="1579208" y="0"/>
                  </a:lnTo>
                  <a:lnTo>
                    <a:pt x="1576388" y="698"/>
                  </a:lnTo>
                  <a:lnTo>
                    <a:pt x="19833" y="877811"/>
                  </a:lnTo>
                  <a:lnTo>
                    <a:pt x="0" y="911301"/>
                  </a:lnTo>
                  <a:lnTo>
                    <a:pt x="0" y="2154377"/>
                  </a:lnTo>
                  <a:lnTo>
                    <a:pt x="5506" y="2159025"/>
                  </a:lnTo>
                  <a:lnTo>
                    <a:pt x="13595" y="2159025"/>
                  </a:lnTo>
                  <a:lnTo>
                    <a:pt x="1576553" y="1278572"/>
                  </a:lnTo>
                  <a:lnTo>
                    <a:pt x="1597534" y="1243431"/>
                  </a:lnTo>
                  <a:lnTo>
                    <a:pt x="1597534" y="6286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8677F352-2517-A11E-21FD-D29CA1A03210}"/>
                </a:ext>
              </a:extLst>
            </p:cNvPr>
            <p:cNvSpPr/>
            <p:nvPr/>
          </p:nvSpPr>
          <p:spPr>
            <a:xfrm>
              <a:off x="1126980" y="1587449"/>
              <a:ext cx="1485900" cy="1925320"/>
            </a:xfrm>
            <a:custGeom>
              <a:avLst/>
              <a:gdLst/>
              <a:ahLst/>
              <a:cxnLst/>
              <a:rect l="l" t="t" r="r" b="b"/>
              <a:pathLst>
                <a:path w="1485900" h="1925320">
                  <a:moveTo>
                    <a:pt x="1478869" y="0"/>
                  </a:moveTo>
                  <a:lnTo>
                    <a:pt x="1468772" y="0"/>
                  </a:lnTo>
                  <a:lnTo>
                    <a:pt x="1466169" y="673"/>
                  </a:lnTo>
                  <a:lnTo>
                    <a:pt x="18133" y="816876"/>
                  </a:lnTo>
                  <a:lnTo>
                    <a:pt x="0" y="847623"/>
                  </a:lnTo>
                  <a:lnTo>
                    <a:pt x="0" y="1920570"/>
                  </a:lnTo>
                  <a:lnTo>
                    <a:pt x="5284" y="1924926"/>
                  </a:lnTo>
                  <a:lnTo>
                    <a:pt x="12865" y="1924926"/>
                  </a:lnTo>
                  <a:lnTo>
                    <a:pt x="1466004" y="1106182"/>
                  </a:lnTo>
                  <a:lnTo>
                    <a:pt x="1485854" y="1073238"/>
                  </a:lnTo>
                  <a:lnTo>
                    <a:pt x="1485854" y="6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C9D99AE3-32AB-C1BC-2318-A3C0E885F44B}"/>
                </a:ext>
              </a:extLst>
            </p:cNvPr>
            <p:cNvSpPr/>
            <p:nvPr/>
          </p:nvSpPr>
          <p:spPr>
            <a:xfrm>
              <a:off x="2498318" y="1578660"/>
              <a:ext cx="394335" cy="546100"/>
            </a:xfrm>
            <a:custGeom>
              <a:avLst/>
              <a:gdLst/>
              <a:ahLst/>
              <a:cxnLst/>
              <a:rect l="l" t="t" r="r" b="b"/>
              <a:pathLst>
                <a:path w="394335" h="546100">
                  <a:moveTo>
                    <a:pt x="394004" y="6032"/>
                  </a:moveTo>
                  <a:lnTo>
                    <a:pt x="383806" y="0"/>
                  </a:lnTo>
                  <a:lnTo>
                    <a:pt x="95834" y="162890"/>
                  </a:lnTo>
                  <a:lnTo>
                    <a:pt x="88442" y="144373"/>
                  </a:lnTo>
                  <a:lnTo>
                    <a:pt x="0" y="193243"/>
                  </a:lnTo>
                  <a:lnTo>
                    <a:pt x="0" y="536346"/>
                  </a:lnTo>
                  <a:lnTo>
                    <a:pt x="1143" y="545680"/>
                  </a:lnTo>
                  <a:lnTo>
                    <a:pt x="45351" y="532511"/>
                  </a:lnTo>
                  <a:lnTo>
                    <a:pt x="394004" y="345313"/>
                  </a:lnTo>
                  <a:lnTo>
                    <a:pt x="394004" y="6032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3DF39C91-AC2A-A69C-A269-91C984FDE6B6}"/>
                </a:ext>
              </a:extLst>
            </p:cNvPr>
            <p:cNvSpPr/>
            <p:nvPr/>
          </p:nvSpPr>
          <p:spPr>
            <a:xfrm>
              <a:off x="2498318" y="1584693"/>
              <a:ext cx="394335" cy="539750"/>
            </a:xfrm>
            <a:custGeom>
              <a:avLst/>
              <a:gdLst/>
              <a:ahLst/>
              <a:cxnLst/>
              <a:rect l="l" t="t" r="r" b="b"/>
              <a:pathLst>
                <a:path w="394335" h="539750">
                  <a:moveTo>
                    <a:pt x="394004" y="0"/>
                  </a:moveTo>
                  <a:lnTo>
                    <a:pt x="99199" y="165252"/>
                  </a:lnTo>
                  <a:lnTo>
                    <a:pt x="88442" y="138341"/>
                  </a:lnTo>
                  <a:lnTo>
                    <a:pt x="0" y="187210"/>
                  </a:lnTo>
                  <a:lnTo>
                    <a:pt x="0" y="530313"/>
                  </a:lnTo>
                  <a:lnTo>
                    <a:pt x="1143" y="539648"/>
                  </a:lnTo>
                  <a:lnTo>
                    <a:pt x="45351" y="526478"/>
                  </a:lnTo>
                  <a:lnTo>
                    <a:pt x="394004" y="339280"/>
                  </a:lnTo>
                  <a:lnTo>
                    <a:pt x="394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AF1E1110-691A-0B21-5EA2-8C71A1FDB901}"/>
                </a:ext>
              </a:extLst>
            </p:cNvPr>
            <p:cNvSpPr/>
            <p:nvPr/>
          </p:nvSpPr>
          <p:spPr>
            <a:xfrm>
              <a:off x="2602064" y="1538579"/>
              <a:ext cx="313690" cy="434975"/>
            </a:xfrm>
            <a:custGeom>
              <a:avLst/>
              <a:gdLst/>
              <a:ahLst/>
              <a:cxnLst/>
              <a:rect l="l" t="t" r="r" b="b"/>
              <a:pathLst>
                <a:path w="313689" h="434975">
                  <a:moveTo>
                    <a:pt x="303288" y="0"/>
                  </a:moveTo>
                  <a:lnTo>
                    <a:pt x="300024" y="0"/>
                  </a:lnTo>
                  <a:lnTo>
                    <a:pt x="298475" y="558"/>
                  </a:lnTo>
                  <a:lnTo>
                    <a:pt x="297052" y="1650"/>
                  </a:lnTo>
                  <a:lnTo>
                    <a:pt x="7366" y="164693"/>
                  </a:lnTo>
                  <a:lnTo>
                    <a:pt x="5676" y="165798"/>
                  </a:lnTo>
                  <a:lnTo>
                    <a:pt x="4533" y="166903"/>
                  </a:lnTo>
                  <a:lnTo>
                    <a:pt x="3390" y="168541"/>
                  </a:lnTo>
                  <a:lnTo>
                    <a:pt x="1130" y="171297"/>
                  </a:lnTo>
                  <a:lnTo>
                    <a:pt x="0" y="174586"/>
                  </a:lnTo>
                  <a:lnTo>
                    <a:pt x="0" y="428205"/>
                  </a:lnTo>
                  <a:lnTo>
                    <a:pt x="2273" y="431507"/>
                  </a:lnTo>
                  <a:lnTo>
                    <a:pt x="5092" y="433146"/>
                  </a:lnTo>
                  <a:lnTo>
                    <a:pt x="7086" y="433971"/>
                  </a:lnTo>
                  <a:lnTo>
                    <a:pt x="9067" y="434378"/>
                  </a:lnTo>
                  <a:lnTo>
                    <a:pt x="13030" y="434378"/>
                  </a:lnTo>
                  <a:lnTo>
                    <a:pt x="15024" y="433971"/>
                  </a:lnTo>
                  <a:lnTo>
                    <a:pt x="16334" y="433425"/>
                  </a:lnTo>
                  <a:lnTo>
                    <a:pt x="13246" y="433425"/>
                  </a:lnTo>
                  <a:lnTo>
                    <a:pt x="11365" y="431507"/>
                  </a:lnTo>
                  <a:lnTo>
                    <a:pt x="11328" y="176225"/>
                  </a:lnTo>
                  <a:lnTo>
                    <a:pt x="14173" y="171830"/>
                  </a:lnTo>
                  <a:lnTo>
                    <a:pt x="18707" y="169087"/>
                  </a:lnTo>
                  <a:lnTo>
                    <a:pt x="307822" y="6045"/>
                  </a:lnTo>
                  <a:lnTo>
                    <a:pt x="308457" y="5600"/>
                  </a:lnTo>
                  <a:lnTo>
                    <a:pt x="309168" y="5384"/>
                  </a:lnTo>
                  <a:lnTo>
                    <a:pt x="312671" y="5384"/>
                  </a:lnTo>
                  <a:lnTo>
                    <a:pt x="312369" y="4940"/>
                  </a:lnTo>
                  <a:lnTo>
                    <a:pt x="306692" y="1650"/>
                  </a:lnTo>
                  <a:lnTo>
                    <a:pt x="304990" y="558"/>
                  </a:lnTo>
                  <a:lnTo>
                    <a:pt x="303288" y="0"/>
                  </a:lnTo>
                  <a:close/>
                </a:path>
                <a:path w="313689" h="434975">
                  <a:moveTo>
                    <a:pt x="17005" y="433146"/>
                  </a:moveTo>
                  <a:lnTo>
                    <a:pt x="16497" y="433349"/>
                  </a:lnTo>
                  <a:lnTo>
                    <a:pt x="16001" y="433425"/>
                  </a:lnTo>
                  <a:lnTo>
                    <a:pt x="16334" y="433425"/>
                  </a:lnTo>
                  <a:lnTo>
                    <a:pt x="17005" y="433146"/>
                  </a:lnTo>
                  <a:close/>
                </a:path>
                <a:path w="313689" h="434975">
                  <a:moveTo>
                    <a:pt x="312671" y="5384"/>
                  </a:moveTo>
                  <a:lnTo>
                    <a:pt x="311721" y="5384"/>
                  </a:lnTo>
                  <a:lnTo>
                    <a:pt x="313499" y="6794"/>
                  </a:lnTo>
                  <a:lnTo>
                    <a:pt x="313499" y="6603"/>
                  </a:lnTo>
                  <a:lnTo>
                    <a:pt x="312671" y="53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0933E0EC-A31A-690A-EA5B-02C265604341}"/>
                </a:ext>
              </a:extLst>
            </p:cNvPr>
            <p:cNvSpPr/>
            <p:nvPr/>
          </p:nvSpPr>
          <p:spPr>
            <a:xfrm>
              <a:off x="2605455" y="1538579"/>
              <a:ext cx="310515" cy="175260"/>
            </a:xfrm>
            <a:custGeom>
              <a:avLst/>
              <a:gdLst/>
              <a:ahLst/>
              <a:cxnLst/>
              <a:rect l="l" t="t" r="r" b="b"/>
              <a:pathLst>
                <a:path w="310514" h="175260">
                  <a:moveTo>
                    <a:pt x="299897" y="0"/>
                  </a:moveTo>
                  <a:lnTo>
                    <a:pt x="296633" y="0"/>
                  </a:lnTo>
                  <a:lnTo>
                    <a:pt x="295084" y="558"/>
                  </a:lnTo>
                  <a:lnTo>
                    <a:pt x="293662" y="1650"/>
                  </a:lnTo>
                  <a:lnTo>
                    <a:pt x="3975" y="164693"/>
                  </a:lnTo>
                  <a:lnTo>
                    <a:pt x="2286" y="165252"/>
                  </a:lnTo>
                  <a:lnTo>
                    <a:pt x="1143" y="166903"/>
                  </a:lnTo>
                  <a:lnTo>
                    <a:pt x="0" y="167995"/>
                  </a:lnTo>
                  <a:lnTo>
                    <a:pt x="9639" y="175132"/>
                  </a:lnTo>
                  <a:lnTo>
                    <a:pt x="10782" y="172377"/>
                  </a:lnTo>
                  <a:lnTo>
                    <a:pt x="12484" y="170192"/>
                  </a:lnTo>
                  <a:lnTo>
                    <a:pt x="15316" y="169087"/>
                  </a:lnTo>
                  <a:lnTo>
                    <a:pt x="304431" y="6045"/>
                  </a:lnTo>
                  <a:lnTo>
                    <a:pt x="305066" y="5600"/>
                  </a:lnTo>
                  <a:lnTo>
                    <a:pt x="305777" y="5384"/>
                  </a:lnTo>
                  <a:lnTo>
                    <a:pt x="309280" y="5384"/>
                  </a:lnTo>
                  <a:lnTo>
                    <a:pt x="308978" y="4940"/>
                  </a:lnTo>
                  <a:lnTo>
                    <a:pt x="303301" y="1650"/>
                  </a:lnTo>
                  <a:lnTo>
                    <a:pt x="301599" y="558"/>
                  </a:lnTo>
                  <a:lnTo>
                    <a:pt x="299897" y="0"/>
                  </a:lnTo>
                  <a:close/>
                </a:path>
                <a:path w="310514" h="175260">
                  <a:moveTo>
                    <a:pt x="309280" y="5384"/>
                  </a:moveTo>
                  <a:lnTo>
                    <a:pt x="308330" y="5384"/>
                  </a:lnTo>
                  <a:lnTo>
                    <a:pt x="310108" y="6794"/>
                  </a:lnTo>
                  <a:lnTo>
                    <a:pt x="310108" y="6603"/>
                  </a:lnTo>
                  <a:lnTo>
                    <a:pt x="309280" y="538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112DCA0D-CC39-98D3-0610-44671636CE22}"/>
                </a:ext>
              </a:extLst>
            </p:cNvPr>
            <p:cNvSpPr/>
            <p:nvPr/>
          </p:nvSpPr>
          <p:spPr>
            <a:xfrm>
              <a:off x="2612834" y="1544281"/>
              <a:ext cx="302895" cy="428625"/>
            </a:xfrm>
            <a:custGeom>
              <a:avLst/>
              <a:gdLst/>
              <a:ahLst/>
              <a:cxnLst/>
              <a:rect l="l" t="t" r="r" b="b"/>
              <a:pathLst>
                <a:path w="302894" h="428625">
                  <a:moveTo>
                    <a:pt x="300621" y="0"/>
                  </a:moveTo>
                  <a:lnTo>
                    <a:pt x="298615" y="0"/>
                  </a:lnTo>
                  <a:lnTo>
                    <a:pt x="297052" y="342"/>
                  </a:lnTo>
                  <a:lnTo>
                    <a:pt x="2844" y="166128"/>
                  </a:lnTo>
                  <a:lnTo>
                    <a:pt x="0" y="171069"/>
                  </a:lnTo>
                  <a:lnTo>
                    <a:pt x="0" y="426008"/>
                  </a:lnTo>
                  <a:lnTo>
                    <a:pt x="2362" y="428002"/>
                  </a:lnTo>
                  <a:lnTo>
                    <a:pt x="5778" y="428002"/>
                  </a:lnTo>
                  <a:lnTo>
                    <a:pt x="7378" y="427443"/>
                  </a:lnTo>
                  <a:lnTo>
                    <a:pt x="293662" y="266052"/>
                  </a:lnTo>
                  <a:lnTo>
                    <a:pt x="298754" y="262750"/>
                  </a:lnTo>
                  <a:lnTo>
                    <a:pt x="302729" y="256717"/>
                  </a:lnTo>
                  <a:lnTo>
                    <a:pt x="302729" y="1473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8768C3A2-88A2-B269-061F-3318EE0D5556}"/>
                </a:ext>
              </a:extLst>
            </p:cNvPr>
            <p:cNvSpPr/>
            <p:nvPr/>
          </p:nvSpPr>
          <p:spPr>
            <a:xfrm>
              <a:off x="2490952" y="1626971"/>
              <a:ext cx="469265" cy="513080"/>
            </a:xfrm>
            <a:custGeom>
              <a:avLst/>
              <a:gdLst/>
              <a:ahLst/>
              <a:cxnLst/>
              <a:rect l="l" t="t" r="r" b="b"/>
              <a:pathLst>
                <a:path w="469264" h="513080">
                  <a:moveTo>
                    <a:pt x="95808" y="96062"/>
                  </a:moveTo>
                  <a:lnTo>
                    <a:pt x="87871" y="90589"/>
                  </a:lnTo>
                  <a:lnTo>
                    <a:pt x="0" y="139992"/>
                  </a:lnTo>
                  <a:lnTo>
                    <a:pt x="7366" y="144932"/>
                  </a:lnTo>
                  <a:lnTo>
                    <a:pt x="95808" y="96062"/>
                  </a:lnTo>
                  <a:close/>
                </a:path>
                <a:path w="469264" h="513080">
                  <a:moveTo>
                    <a:pt x="468833" y="4394"/>
                  </a:moveTo>
                  <a:lnTo>
                    <a:pt x="459181" y="0"/>
                  </a:lnTo>
                  <a:lnTo>
                    <a:pt x="77660" y="214096"/>
                  </a:lnTo>
                  <a:lnTo>
                    <a:pt x="86741" y="218490"/>
                  </a:lnTo>
                  <a:lnTo>
                    <a:pt x="47015" y="376072"/>
                  </a:lnTo>
                  <a:lnTo>
                    <a:pt x="26225" y="458050"/>
                  </a:lnTo>
                  <a:lnTo>
                    <a:pt x="17538" y="490931"/>
                  </a:lnTo>
                  <a:lnTo>
                    <a:pt x="14173" y="501218"/>
                  </a:lnTo>
                  <a:lnTo>
                    <a:pt x="10210" y="512191"/>
                  </a:lnTo>
                  <a:lnTo>
                    <a:pt x="9626" y="512191"/>
                  </a:lnTo>
                  <a:lnTo>
                    <a:pt x="10883" y="512394"/>
                  </a:lnTo>
                  <a:lnTo>
                    <a:pt x="12192" y="512521"/>
                  </a:lnTo>
                  <a:lnTo>
                    <a:pt x="15786" y="512521"/>
                  </a:lnTo>
                  <a:lnTo>
                    <a:pt x="18046" y="512140"/>
                  </a:lnTo>
                  <a:lnTo>
                    <a:pt x="19850" y="511086"/>
                  </a:lnTo>
                  <a:lnTo>
                    <a:pt x="401370" y="297002"/>
                  </a:lnTo>
                  <a:lnTo>
                    <a:pt x="468833" y="4394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2E4BD0B3-F96B-3BC4-C8D7-A3636005A1DD}"/>
                </a:ext>
              </a:extLst>
            </p:cNvPr>
            <p:cNvSpPr/>
            <p:nvPr/>
          </p:nvSpPr>
          <p:spPr>
            <a:xfrm>
              <a:off x="2490952" y="1578660"/>
              <a:ext cx="469265" cy="267335"/>
            </a:xfrm>
            <a:custGeom>
              <a:avLst/>
              <a:gdLst/>
              <a:ahLst/>
              <a:cxnLst/>
              <a:rect l="l" t="t" r="r" b="b"/>
              <a:pathLst>
                <a:path w="469264" h="267335">
                  <a:moveTo>
                    <a:pt x="95808" y="144373"/>
                  </a:moveTo>
                  <a:lnTo>
                    <a:pt x="87871" y="138899"/>
                  </a:lnTo>
                  <a:lnTo>
                    <a:pt x="0" y="188302"/>
                  </a:lnTo>
                  <a:lnTo>
                    <a:pt x="7366" y="193243"/>
                  </a:lnTo>
                  <a:lnTo>
                    <a:pt x="95808" y="144373"/>
                  </a:lnTo>
                  <a:close/>
                </a:path>
                <a:path w="469264" h="267335">
                  <a:moveTo>
                    <a:pt x="401370" y="6032"/>
                  </a:moveTo>
                  <a:lnTo>
                    <a:pt x="391172" y="0"/>
                  </a:lnTo>
                  <a:lnTo>
                    <a:pt x="103174" y="163042"/>
                  </a:lnTo>
                  <a:lnTo>
                    <a:pt x="106565" y="171284"/>
                  </a:lnTo>
                  <a:lnTo>
                    <a:pt x="401370" y="6032"/>
                  </a:lnTo>
                  <a:close/>
                </a:path>
                <a:path w="469264" h="267335">
                  <a:moveTo>
                    <a:pt x="468833" y="52705"/>
                  </a:moveTo>
                  <a:lnTo>
                    <a:pt x="459181" y="48310"/>
                  </a:lnTo>
                  <a:lnTo>
                    <a:pt x="77660" y="262407"/>
                  </a:lnTo>
                  <a:lnTo>
                    <a:pt x="86741" y="266801"/>
                  </a:lnTo>
                  <a:lnTo>
                    <a:pt x="468833" y="52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5BDFBD7-D477-2E18-75B1-60B02B910BE9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EB778484-F53A-10AF-418D-33DC137F9EE7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0D039EF7-A2B1-5A49-8A43-C85700A8731A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09A05D57-ED53-4C92-EA12-2B8429D395A8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1C97D1A5-DDFB-D28B-68D5-D68CDDEBE963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31FD3FEF-959D-BB57-208A-234734A50B4C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D992ABB8-D6AB-BF92-9295-1E008F21C7D0}"/>
                </a:ext>
              </a:extLst>
            </p:cNvPr>
            <p:cNvSpPr/>
            <p:nvPr/>
          </p:nvSpPr>
          <p:spPr>
            <a:xfrm>
              <a:off x="729007" y="2851645"/>
              <a:ext cx="518159" cy="643255"/>
            </a:xfrm>
            <a:custGeom>
              <a:avLst/>
              <a:gdLst/>
              <a:ahLst/>
              <a:cxnLst/>
              <a:rect l="l" t="t" r="r" b="b"/>
              <a:pathLst>
                <a:path w="518159" h="643254">
                  <a:moveTo>
                    <a:pt x="513453" y="0"/>
                  </a:moveTo>
                  <a:lnTo>
                    <a:pt x="507453" y="0"/>
                  </a:lnTo>
                  <a:lnTo>
                    <a:pt x="505941" y="381"/>
                  </a:lnTo>
                  <a:lnTo>
                    <a:pt x="10214" y="278968"/>
                  </a:lnTo>
                  <a:lnTo>
                    <a:pt x="3976" y="282257"/>
                  </a:lnTo>
                  <a:lnTo>
                    <a:pt x="0" y="288861"/>
                  </a:lnTo>
                  <a:lnTo>
                    <a:pt x="0" y="639648"/>
                  </a:lnTo>
                  <a:lnTo>
                    <a:pt x="4146" y="643039"/>
                  </a:lnTo>
                  <a:lnTo>
                    <a:pt x="10417" y="643039"/>
                  </a:lnTo>
                  <a:lnTo>
                    <a:pt x="12049" y="642658"/>
                  </a:lnTo>
                  <a:lnTo>
                    <a:pt x="507946" y="364070"/>
                  </a:lnTo>
                  <a:lnTo>
                    <a:pt x="514183" y="360768"/>
                  </a:lnTo>
                  <a:lnTo>
                    <a:pt x="518161" y="354177"/>
                  </a:lnTo>
                  <a:lnTo>
                    <a:pt x="518161" y="8864"/>
                  </a:lnTo>
                  <a:lnTo>
                    <a:pt x="517719" y="3505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FADFC9A5-6276-C03B-34F8-8125F404E95E}"/>
                </a:ext>
              </a:extLst>
            </p:cNvPr>
            <p:cNvSpPr/>
            <p:nvPr/>
          </p:nvSpPr>
          <p:spPr>
            <a:xfrm>
              <a:off x="863370" y="3009226"/>
              <a:ext cx="249435" cy="327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93391A58-F1FE-1984-7FA1-16682AF0CDCB}"/>
                </a:ext>
              </a:extLst>
            </p:cNvPr>
            <p:cNvSpPr/>
            <p:nvPr/>
          </p:nvSpPr>
          <p:spPr>
            <a:xfrm>
              <a:off x="2536304" y="2389505"/>
              <a:ext cx="85026" cy="82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2E674CC3-1A7D-4689-B2E9-514A1AE46202}"/>
                </a:ext>
              </a:extLst>
            </p:cNvPr>
            <p:cNvSpPr/>
            <p:nvPr/>
          </p:nvSpPr>
          <p:spPr>
            <a:xfrm>
              <a:off x="1428572" y="2174367"/>
              <a:ext cx="1571459" cy="18772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B5455CAA-29B0-E3FC-1518-E9E533A437AC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89E19D06-5177-448E-022F-0B01EA2AAE60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68726A50-7416-12BF-A65E-DE5AFD199BA6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4FA8DD3F-7EC9-C605-2317-B3485AE1D1AB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DFCC1D46-4379-CB09-681E-45125DE9C32D}"/>
                </a:ext>
              </a:extLst>
            </p:cNvPr>
            <p:cNvSpPr/>
            <p:nvPr/>
          </p:nvSpPr>
          <p:spPr>
            <a:xfrm>
              <a:off x="2517038" y="1981047"/>
              <a:ext cx="544195" cy="481330"/>
            </a:xfrm>
            <a:custGeom>
              <a:avLst/>
              <a:gdLst/>
              <a:ahLst/>
              <a:cxnLst/>
              <a:rect l="l" t="t" r="r" b="b"/>
              <a:pathLst>
                <a:path w="544194" h="481330">
                  <a:moveTo>
                    <a:pt x="539330" y="0"/>
                  </a:moveTo>
                  <a:lnTo>
                    <a:pt x="533031" y="0"/>
                  </a:lnTo>
                  <a:lnTo>
                    <a:pt x="531494" y="342"/>
                  </a:lnTo>
                  <a:lnTo>
                    <a:pt x="10198" y="293166"/>
                  </a:lnTo>
                  <a:lnTo>
                    <a:pt x="3949" y="296456"/>
                  </a:lnTo>
                  <a:lnTo>
                    <a:pt x="0" y="303047"/>
                  </a:lnTo>
                  <a:lnTo>
                    <a:pt x="0" y="477177"/>
                  </a:lnTo>
                  <a:lnTo>
                    <a:pt x="4318" y="480936"/>
                  </a:lnTo>
                  <a:lnTo>
                    <a:pt x="10617" y="480936"/>
                  </a:lnTo>
                  <a:lnTo>
                    <a:pt x="12128" y="480593"/>
                  </a:lnTo>
                  <a:lnTo>
                    <a:pt x="533450" y="188315"/>
                  </a:lnTo>
                  <a:lnTo>
                    <a:pt x="539686" y="184467"/>
                  </a:lnTo>
                  <a:lnTo>
                    <a:pt x="543648" y="177888"/>
                  </a:lnTo>
                  <a:lnTo>
                    <a:pt x="543648" y="3746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3A304096-DF10-7D04-AD34-EDBAB1EB7211}"/>
                </a:ext>
              </a:extLst>
            </p:cNvPr>
            <p:cNvSpPr/>
            <p:nvPr/>
          </p:nvSpPr>
          <p:spPr>
            <a:xfrm>
              <a:off x="2543670" y="2029497"/>
              <a:ext cx="487680" cy="384175"/>
            </a:xfrm>
            <a:custGeom>
              <a:avLst/>
              <a:gdLst/>
              <a:ahLst/>
              <a:cxnLst/>
              <a:rect l="l" t="t" r="r" b="b"/>
              <a:pathLst>
                <a:path w="487680" h="384175">
                  <a:moveTo>
                    <a:pt x="424713" y="116255"/>
                  </a:moveTo>
                  <a:lnTo>
                    <a:pt x="421627" y="109308"/>
                  </a:lnTo>
                  <a:lnTo>
                    <a:pt x="415899" y="109308"/>
                  </a:lnTo>
                  <a:lnTo>
                    <a:pt x="414870" y="109588"/>
                  </a:lnTo>
                  <a:lnTo>
                    <a:pt x="0" y="340779"/>
                  </a:lnTo>
                  <a:lnTo>
                    <a:pt x="2273" y="347916"/>
                  </a:lnTo>
                  <a:lnTo>
                    <a:pt x="9067" y="347916"/>
                  </a:lnTo>
                  <a:lnTo>
                    <a:pt x="9626" y="347383"/>
                  </a:lnTo>
                  <a:lnTo>
                    <a:pt x="10769" y="347383"/>
                  </a:lnTo>
                  <a:lnTo>
                    <a:pt x="419519" y="118999"/>
                  </a:lnTo>
                  <a:lnTo>
                    <a:pt x="424713" y="116255"/>
                  </a:lnTo>
                  <a:close/>
                </a:path>
                <a:path w="487680" h="384175">
                  <a:moveTo>
                    <a:pt x="487553" y="114604"/>
                  </a:moveTo>
                  <a:lnTo>
                    <a:pt x="486410" y="111861"/>
                  </a:lnTo>
                  <a:lnTo>
                    <a:pt x="485267" y="110413"/>
                  </a:lnTo>
                  <a:lnTo>
                    <a:pt x="483641" y="109423"/>
                  </a:lnTo>
                  <a:lnTo>
                    <a:pt x="479983" y="109664"/>
                  </a:lnTo>
                  <a:lnTo>
                    <a:pt x="177" y="376923"/>
                  </a:lnTo>
                  <a:lnTo>
                    <a:pt x="2120" y="384175"/>
                  </a:lnTo>
                  <a:lnTo>
                    <a:pt x="10210" y="384162"/>
                  </a:lnTo>
                  <a:lnTo>
                    <a:pt x="10769" y="383603"/>
                  </a:lnTo>
                  <a:lnTo>
                    <a:pt x="484136" y="118999"/>
                  </a:lnTo>
                  <a:lnTo>
                    <a:pt x="486410" y="117348"/>
                  </a:lnTo>
                  <a:lnTo>
                    <a:pt x="487553" y="114604"/>
                  </a:lnTo>
                  <a:close/>
                </a:path>
                <a:path w="487680" h="384175">
                  <a:moveTo>
                    <a:pt x="487553" y="41605"/>
                  </a:moveTo>
                  <a:lnTo>
                    <a:pt x="486410" y="38849"/>
                  </a:lnTo>
                  <a:lnTo>
                    <a:pt x="485267" y="37388"/>
                  </a:lnTo>
                  <a:lnTo>
                    <a:pt x="483641" y="36664"/>
                  </a:lnTo>
                  <a:lnTo>
                    <a:pt x="479983" y="36842"/>
                  </a:lnTo>
                  <a:lnTo>
                    <a:pt x="479031" y="37211"/>
                  </a:lnTo>
                  <a:lnTo>
                    <a:pt x="5105" y="301815"/>
                  </a:lnTo>
                  <a:lnTo>
                    <a:pt x="0" y="304012"/>
                  </a:lnTo>
                  <a:lnTo>
                    <a:pt x="2273" y="311696"/>
                  </a:lnTo>
                  <a:lnTo>
                    <a:pt x="7937" y="311696"/>
                  </a:lnTo>
                  <a:lnTo>
                    <a:pt x="9067" y="311137"/>
                  </a:lnTo>
                  <a:lnTo>
                    <a:pt x="9626" y="310603"/>
                  </a:lnTo>
                  <a:lnTo>
                    <a:pt x="10210" y="310603"/>
                  </a:lnTo>
                  <a:lnTo>
                    <a:pt x="484136" y="45999"/>
                  </a:lnTo>
                  <a:lnTo>
                    <a:pt x="486410" y="44348"/>
                  </a:lnTo>
                  <a:lnTo>
                    <a:pt x="487553" y="41605"/>
                  </a:lnTo>
                  <a:close/>
                </a:path>
                <a:path w="487680" h="384175">
                  <a:moveTo>
                    <a:pt x="487553" y="4813"/>
                  </a:moveTo>
                  <a:lnTo>
                    <a:pt x="486410" y="2616"/>
                  </a:lnTo>
                  <a:lnTo>
                    <a:pt x="485165" y="1016"/>
                  </a:lnTo>
                  <a:lnTo>
                    <a:pt x="483311" y="0"/>
                  </a:lnTo>
                  <a:lnTo>
                    <a:pt x="479793" y="127"/>
                  </a:lnTo>
                  <a:lnTo>
                    <a:pt x="0" y="267779"/>
                  </a:lnTo>
                  <a:lnTo>
                    <a:pt x="2273" y="274916"/>
                  </a:lnTo>
                  <a:lnTo>
                    <a:pt x="10210" y="274916"/>
                  </a:lnTo>
                  <a:lnTo>
                    <a:pt x="10769" y="274358"/>
                  </a:lnTo>
                  <a:lnTo>
                    <a:pt x="484136" y="9207"/>
                  </a:lnTo>
                  <a:lnTo>
                    <a:pt x="486410" y="8115"/>
                  </a:lnTo>
                  <a:lnTo>
                    <a:pt x="487553" y="48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15DB5395-95D6-7F3C-09A3-6FF114FE40F0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43ECACA3-758A-B722-9F27-03091A8C1746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24BF98F8-6425-6CD7-341F-7DCDBA4FF4A5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AA678237-2448-DF51-F589-3417330A7269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5C6F0A35-6D59-87D5-073B-285F9CFC325B}"/>
                </a:ext>
              </a:extLst>
            </p:cNvPr>
            <p:cNvSpPr/>
            <p:nvPr/>
          </p:nvSpPr>
          <p:spPr>
            <a:xfrm>
              <a:off x="792501" y="2632443"/>
              <a:ext cx="183121" cy="2638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50DCA-44A2-CD67-D0AB-9922E3F3DE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34</a:t>
            </a:fld>
            <a:endParaRPr lang="en-IN"/>
          </a:p>
        </p:txBody>
      </p:sp>
      <p:sp>
        <p:nvSpPr>
          <p:cNvPr id="53" name="object 2">
            <a:extLst>
              <a:ext uri="{FF2B5EF4-FFF2-40B4-BE49-F238E27FC236}">
                <a16:creationId xmlns:a16="http://schemas.microsoft.com/office/drawing/2014/main" id="{134573E5-0833-F1B7-D24A-640D7AD34D4A}"/>
              </a:ext>
            </a:extLst>
          </p:cNvPr>
          <p:cNvSpPr txBox="1">
            <a:spLocks/>
          </p:cNvSpPr>
          <p:nvPr/>
        </p:nvSpPr>
        <p:spPr>
          <a:xfrm>
            <a:off x="416280" y="2068588"/>
            <a:ext cx="554243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1" i="0">
                <a:solidFill>
                  <a:srgbClr val="263238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AU" sz="3200" dirty="0">
                <a:latin typeface="+mn-lt"/>
              </a:rPr>
              <a:t>FINAL APP DEMO – INTERACTIVE AI DASHBOARD</a:t>
            </a:r>
          </a:p>
        </p:txBody>
      </p:sp>
    </p:spTree>
    <p:extLst>
      <p:ext uri="{BB962C8B-B14F-4D97-AF65-F5344CB8AC3E}">
        <p14:creationId xmlns:p14="http://schemas.microsoft.com/office/powerpoint/2010/main" val="3560161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04B31-FDDB-B168-0595-A093EF265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2BCBA16-8F13-D409-4644-98030DAB6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0" y="102870"/>
            <a:ext cx="76047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KEY FEATURES DEMONSTRATED</a:t>
            </a: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6F8A70-190A-9A7E-EE67-659E3A0ACE89}"/>
              </a:ext>
            </a:extLst>
          </p:cNvPr>
          <p:cNvSpPr/>
          <p:nvPr/>
        </p:nvSpPr>
        <p:spPr>
          <a:xfrm>
            <a:off x="0" y="204470"/>
            <a:ext cx="18288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1F4B948-9CFE-0580-113A-C157E185BEF8}"/>
              </a:ext>
            </a:extLst>
          </p:cNvPr>
          <p:cNvSpPr txBox="1"/>
          <p:nvPr/>
        </p:nvSpPr>
        <p:spPr>
          <a:xfrm>
            <a:off x="152400" y="871648"/>
            <a:ext cx="4953000" cy="3857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400" b="1" dirty="0"/>
              <a:t>📌 Select a Patient:</a:t>
            </a: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View ML-based </a:t>
            </a:r>
            <a:r>
              <a:rPr lang="en-AU" sz="1400" b="1" dirty="0"/>
              <a:t>readmission risk score</a:t>
            </a:r>
            <a:r>
              <a:rPr lang="en-AU" sz="1400" dirty="0"/>
              <a:t>, </a:t>
            </a:r>
            <a:r>
              <a:rPr lang="en-AU" sz="1400" b="1" dirty="0"/>
              <a:t>SHAP explainability</a:t>
            </a:r>
            <a:r>
              <a:rPr lang="en-AU" sz="1400" dirty="0"/>
              <a:t>, and a </a:t>
            </a:r>
            <a:r>
              <a:rPr lang="en-AU" sz="1400" b="1" dirty="0"/>
              <a:t>natural language GenAI summary</a:t>
            </a:r>
            <a:r>
              <a:rPr lang="en-AU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b="1" dirty="0"/>
              <a:t>🤖 Ask a Question:</a:t>
            </a: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Type a query and receive </a:t>
            </a:r>
            <a:r>
              <a:rPr lang="en-AU" sz="1400" b="1" dirty="0"/>
              <a:t>contextual business/clinical insights</a:t>
            </a:r>
            <a:r>
              <a:rPr lang="en-AU" sz="1400" dirty="0"/>
              <a:t> using the data assistant powered by Mistral-7B.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b="1" dirty="0"/>
              <a:t>📥 Export Summary:</a:t>
            </a:r>
            <a:endParaRPr lang="en-AU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Download </a:t>
            </a:r>
            <a:r>
              <a:rPr lang="en-AU" sz="1400" b="1" dirty="0"/>
              <a:t>PDF clinical report</a:t>
            </a:r>
            <a:r>
              <a:rPr lang="en-AU" sz="1400" dirty="0"/>
              <a:t> for patient handovers or case reviews.</a:t>
            </a:r>
          </a:p>
          <a:p>
            <a:pPr>
              <a:lnSpc>
                <a:spcPct val="150000"/>
              </a:lnSpc>
              <a:buNone/>
            </a:pPr>
            <a:endParaRPr lang="en-AU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3067D-8E52-5AD5-0B1E-4B95EC2B9C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53197-9CDE-BE2C-4145-433BAABF8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667" y="1340698"/>
            <a:ext cx="3962400" cy="24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24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83D4F-A30E-1A67-995B-4B2D2B207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39B4727-6F27-2E3A-1C63-A79A954D01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0" y="102870"/>
            <a:ext cx="76047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lang="en-AU" sz="3200" u="sng" dirty="0">
                <a:latin typeface="+mn-lt"/>
              </a:rPr>
              <a:t>DEPLOYMENT HIGHLIGHTS</a:t>
            </a:r>
            <a:endParaRPr lang="en-IN" sz="3200" u="sng" dirty="0">
              <a:latin typeface="+mn-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18471E5-E7BE-08D8-D72F-2B2406C42F00}"/>
              </a:ext>
            </a:extLst>
          </p:cNvPr>
          <p:cNvSpPr/>
          <p:nvPr/>
        </p:nvSpPr>
        <p:spPr>
          <a:xfrm>
            <a:off x="0" y="204470"/>
            <a:ext cx="1828800" cy="269240"/>
          </a:xfrm>
          <a:custGeom>
            <a:avLst/>
            <a:gdLst/>
            <a:ahLst/>
            <a:cxnLst/>
            <a:rect l="l" t="t" r="r" b="b"/>
            <a:pathLst>
              <a:path w="2614930" h="269240">
                <a:moveTo>
                  <a:pt x="2614803" y="0"/>
                </a:moveTo>
                <a:lnTo>
                  <a:pt x="0" y="0"/>
                </a:lnTo>
                <a:lnTo>
                  <a:pt x="0" y="269100"/>
                </a:lnTo>
                <a:lnTo>
                  <a:pt x="2614803" y="269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91AB93A-B8B5-FA5A-7123-E5D53E276B1A}"/>
              </a:ext>
            </a:extLst>
          </p:cNvPr>
          <p:cNvSpPr txBox="1"/>
          <p:nvPr/>
        </p:nvSpPr>
        <p:spPr>
          <a:xfrm>
            <a:off x="1143000" y="1100550"/>
            <a:ext cx="6172200" cy="2887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1">
              <a:lnSpc>
                <a:spcPct val="150000"/>
              </a:lnSpc>
            </a:pPr>
            <a:endParaRPr lang="en-AU" sz="1400" dirty="0"/>
          </a:p>
          <a:p>
            <a:pPr>
              <a:lnSpc>
                <a:spcPct val="150000"/>
              </a:lnSpc>
            </a:pPr>
            <a:r>
              <a:rPr lang="en-AU" sz="1400" dirty="0"/>
              <a:t>✅ </a:t>
            </a:r>
            <a:r>
              <a:rPr lang="en-AU" sz="1400" b="1" dirty="0"/>
              <a:t>Deployed on AWS EC2</a:t>
            </a:r>
            <a:r>
              <a:rPr lang="en-AU" sz="1400" dirty="0"/>
              <a:t> (Streamlit + Docker)</a:t>
            </a:r>
          </a:p>
          <a:p>
            <a:pPr>
              <a:lnSpc>
                <a:spcPct val="150000"/>
              </a:lnSpc>
            </a:pPr>
            <a:r>
              <a:rPr lang="en-AU" sz="1400" dirty="0"/>
              <a:t>✅ </a:t>
            </a:r>
            <a:r>
              <a:rPr lang="en-AU" sz="1400" b="1" dirty="0"/>
              <a:t>Integrated with AWS Bedrock</a:t>
            </a:r>
            <a:r>
              <a:rPr lang="en-AU" sz="1400" dirty="0"/>
              <a:t> using </a:t>
            </a:r>
            <a:r>
              <a:rPr lang="en-AU" sz="1400" b="1" dirty="0"/>
              <a:t>Mistral-7B</a:t>
            </a:r>
            <a:r>
              <a:rPr lang="en-AU" sz="1400" dirty="0"/>
              <a:t> for real-time GenAI reasoning</a:t>
            </a:r>
          </a:p>
          <a:p>
            <a:pPr>
              <a:lnSpc>
                <a:spcPct val="150000"/>
              </a:lnSpc>
            </a:pPr>
            <a:r>
              <a:rPr lang="en-AU" sz="1400" dirty="0"/>
              <a:t>✅ </a:t>
            </a:r>
            <a:r>
              <a:rPr lang="en-AU" sz="1400" b="1" dirty="0"/>
              <a:t>Data stored in MySQL (RDS)</a:t>
            </a:r>
          </a:p>
          <a:p>
            <a:pPr>
              <a:lnSpc>
                <a:spcPct val="150000"/>
              </a:lnSpc>
            </a:pPr>
            <a:endParaRPr lang="en-AU" sz="1400" b="1" dirty="0"/>
          </a:p>
          <a:p>
            <a:pPr>
              <a:lnSpc>
                <a:spcPct val="150000"/>
              </a:lnSpc>
            </a:pPr>
            <a:endParaRPr lang="en-AU" sz="1400" b="1" dirty="0"/>
          </a:p>
          <a:p>
            <a:pPr>
              <a:lnSpc>
                <a:spcPct val="150000"/>
              </a:lnSpc>
              <a:buNone/>
            </a:pPr>
            <a:r>
              <a:rPr lang="en-AU" sz="1400" dirty="0"/>
              <a:t>🌐 </a:t>
            </a:r>
            <a:r>
              <a:rPr lang="en-AU" sz="1400" b="1" dirty="0"/>
              <a:t>Live Demo </a:t>
            </a:r>
          </a:p>
          <a:p>
            <a:pPr>
              <a:lnSpc>
                <a:spcPct val="150000"/>
              </a:lnSpc>
              <a:buNone/>
            </a:pPr>
            <a:r>
              <a:rPr lang="en-AU" sz="1400" dirty="0"/>
              <a:t>Accessible internally at: </a:t>
            </a:r>
            <a:r>
              <a:rPr lang="en-AU" sz="1400" b="1" dirty="0">
                <a:hlinkClick r:id="rId3"/>
              </a:rPr>
              <a:t>http://52.65.180.150:8501</a:t>
            </a:r>
            <a:endParaRPr lang="en-AU" sz="1400" dirty="0"/>
          </a:p>
          <a:p>
            <a:pPr>
              <a:lnSpc>
                <a:spcPct val="150000"/>
              </a:lnSpc>
              <a:buNone/>
            </a:pPr>
            <a:endParaRPr lang="en-AU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4CA97-5B84-5DC1-F100-71540D27B7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483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FC839-CD9C-E7AC-4D7C-CB0F59FF9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2810438-F9D8-4B5F-4B02-FB694ED9B05C}"/>
              </a:ext>
            </a:extLst>
          </p:cNvPr>
          <p:cNvSpPr/>
          <p:nvPr/>
        </p:nvSpPr>
        <p:spPr>
          <a:xfrm>
            <a:off x="0" y="6"/>
            <a:ext cx="2614930" cy="229870"/>
          </a:xfrm>
          <a:custGeom>
            <a:avLst/>
            <a:gdLst/>
            <a:ahLst/>
            <a:cxnLst/>
            <a:rect l="l" t="t" r="r" b="b"/>
            <a:pathLst>
              <a:path w="2614930" h="229870">
                <a:moveTo>
                  <a:pt x="2614803" y="0"/>
                </a:moveTo>
                <a:lnTo>
                  <a:pt x="0" y="0"/>
                </a:lnTo>
                <a:lnTo>
                  <a:pt x="0" y="229800"/>
                </a:lnTo>
                <a:lnTo>
                  <a:pt x="2614803" y="2298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2820EC23-B541-85F3-30AE-0F78B72DF3DD}"/>
              </a:ext>
            </a:extLst>
          </p:cNvPr>
          <p:cNvGrpSpPr/>
          <p:nvPr/>
        </p:nvGrpSpPr>
        <p:grpSpPr>
          <a:xfrm>
            <a:off x="5766435" y="1098059"/>
            <a:ext cx="3235325" cy="2941320"/>
            <a:chOff x="395668" y="1461477"/>
            <a:chExt cx="3235325" cy="294132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FAD43886-4FAD-C472-068B-FA827689D6FE}"/>
                </a:ext>
              </a:extLst>
            </p:cNvPr>
            <p:cNvSpPr/>
            <p:nvPr/>
          </p:nvSpPr>
          <p:spPr>
            <a:xfrm>
              <a:off x="395668" y="2544318"/>
              <a:ext cx="3235325" cy="1858645"/>
            </a:xfrm>
            <a:custGeom>
              <a:avLst/>
              <a:gdLst/>
              <a:ahLst/>
              <a:cxnLst/>
              <a:rect l="l" t="t" r="r" b="b"/>
              <a:pathLst>
                <a:path w="3235325" h="1858645">
                  <a:moveTo>
                    <a:pt x="1617383" y="0"/>
                  </a:moveTo>
                  <a:lnTo>
                    <a:pt x="1556735" y="641"/>
                  </a:lnTo>
                  <a:lnTo>
                    <a:pt x="1496652" y="2549"/>
                  </a:lnTo>
                  <a:lnTo>
                    <a:pt x="1437172" y="5702"/>
                  </a:lnTo>
                  <a:lnTo>
                    <a:pt x="1378334" y="10077"/>
                  </a:lnTo>
                  <a:lnTo>
                    <a:pt x="1320179" y="15652"/>
                  </a:lnTo>
                  <a:lnTo>
                    <a:pt x="1262743" y="22404"/>
                  </a:lnTo>
                  <a:lnTo>
                    <a:pt x="1206068" y="30311"/>
                  </a:lnTo>
                  <a:lnTo>
                    <a:pt x="1150191" y="39350"/>
                  </a:lnTo>
                  <a:lnTo>
                    <a:pt x="1095152" y="49499"/>
                  </a:lnTo>
                  <a:lnTo>
                    <a:pt x="1040990" y="60736"/>
                  </a:lnTo>
                  <a:lnTo>
                    <a:pt x="987743" y="73038"/>
                  </a:lnTo>
                  <a:lnTo>
                    <a:pt x="935452" y="86382"/>
                  </a:lnTo>
                  <a:lnTo>
                    <a:pt x="884154" y="100746"/>
                  </a:lnTo>
                  <a:lnTo>
                    <a:pt x="833890" y="116108"/>
                  </a:lnTo>
                  <a:lnTo>
                    <a:pt x="784697" y="132444"/>
                  </a:lnTo>
                  <a:lnTo>
                    <a:pt x="736616" y="149734"/>
                  </a:lnTo>
                  <a:lnTo>
                    <a:pt x="689685" y="167953"/>
                  </a:lnTo>
                  <a:lnTo>
                    <a:pt x="643943" y="187081"/>
                  </a:lnTo>
                  <a:lnTo>
                    <a:pt x="599429" y="207093"/>
                  </a:lnTo>
                  <a:lnTo>
                    <a:pt x="556183" y="227969"/>
                  </a:lnTo>
                  <a:lnTo>
                    <a:pt x="514243" y="249684"/>
                  </a:lnTo>
                  <a:lnTo>
                    <a:pt x="473648" y="272218"/>
                  </a:lnTo>
                  <a:lnTo>
                    <a:pt x="434438" y="295546"/>
                  </a:lnTo>
                  <a:lnTo>
                    <a:pt x="396652" y="319648"/>
                  </a:lnTo>
                  <a:lnTo>
                    <a:pt x="360328" y="344500"/>
                  </a:lnTo>
                  <a:lnTo>
                    <a:pt x="325505" y="370081"/>
                  </a:lnTo>
                  <a:lnTo>
                    <a:pt x="292224" y="396366"/>
                  </a:lnTo>
                  <a:lnTo>
                    <a:pt x="260522" y="423335"/>
                  </a:lnTo>
                  <a:lnTo>
                    <a:pt x="230438" y="450964"/>
                  </a:lnTo>
                  <a:lnTo>
                    <a:pt x="202013" y="479232"/>
                  </a:lnTo>
                  <a:lnTo>
                    <a:pt x="175285" y="508115"/>
                  </a:lnTo>
                  <a:lnTo>
                    <a:pt x="150292" y="537591"/>
                  </a:lnTo>
                  <a:lnTo>
                    <a:pt x="105671" y="598234"/>
                  </a:lnTo>
                  <a:lnTo>
                    <a:pt x="68462" y="660979"/>
                  </a:lnTo>
                  <a:lnTo>
                    <a:pt x="38978" y="725648"/>
                  </a:lnTo>
                  <a:lnTo>
                    <a:pt x="17532" y="792061"/>
                  </a:lnTo>
                  <a:lnTo>
                    <a:pt x="4435" y="860037"/>
                  </a:lnTo>
                  <a:lnTo>
                    <a:pt x="0" y="929398"/>
                  </a:lnTo>
                  <a:lnTo>
                    <a:pt x="1115" y="964241"/>
                  </a:lnTo>
                  <a:lnTo>
                    <a:pt x="9920" y="1032927"/>
                  </a:lnTo>
                  <a:lnTo>
                    <a:pt x="27231" y="1100134"/>
                  </a:lnTo>
                  <a:lnTo>
                    <a:pt x="52735" y="1165682"/>
                  </a:lnTo>
                  <a:lnTo>
                    <a:pt x="86121" y="1229391"/>
                  </a:lnTo>
                  <a:lnTo>
                    <a:pt x="127075" y="1291083"/>
                  </a:lnTo>
                  <a:lnTo>
                    <a:pt x="175285" y="1350579"/>
                  </a:lnTo>
                  <a:lnTo>
                    <a:pt x="202013" y="1379447"/>
                  </a:lnTo>
                  <a:lnTo>
                    <a:pt x="230438" y="1407699"/>
                  </a:lnTo>
                  <a:lnTo>
                    <a:pt x="260522" y="1435312"/>
                  </a:lnTo>
                  <a:lnTo>
                    <a:pt x="292224" y="1462264"/>
                  </a:lnTo>
                  <a:lnTo>
                    <a:pt x="325505" y="1488533"/>
                  </a:lnTo>
                  <a:lnTo>
                    <a:pt x="360328" y="1514096"/>
                  </a:lnTo>
                  <a:lnTo>
                    <a:pt x="396652" y="1538931"/>
                  </a:lnTo>
                  <a:lnTo>
                    <a:pt x="434438" y="1563015"/>
                  </a:lnTo>
                  <a:lnTo>
                    <a:pt x="473648" y="1586326"/>
                  </a:lnTo>
                  <a:lnTo>
                    <a:pt x="514243" y="1608841"/>
                  </a:lnTo>
                  <a:lnTo>
                    <a:pt x="556183" y="1630539"/>
                  </a:lnTo>
                  <a:lnTo>
                    <a:pt x="599429" y="1651397"/>
                  </a:lnTo>
                  <a:lnTo>
                    <a:pt x="643943" y="1671392"/>
                  </a:lnTo>
                  <a:lnTo>
                    <a:pt x="689685" y="1690502"/>
                  </a:lnTo>
                  <a:lnTo>
                    <a:pt x="736616" y="1708705"/>
                  </a:lnTo>
                  <a:lnTo>
                    <a:pt x="784697" y="1725978"/>
                  </a:lnTo>
                  <a:lnTo>
                    <a:pt x="833890" y="1742299"/>
                  </a:lnTo>
                  <a:lnTo>
                    <a:pt x="884154" y="1757645"/>
                  </a:lnTo>
                  <a:lnTo>
                    <a:pt x="935452" y="1771994"/>
                  </a:lnTo>
                  <a:lnTo>
                    <a:pt x="987743" y="1785325"/>
                  </a:lnTo>
                  <a:lnTo>
                    <a:pt x="1040990" y="1797613"/>
                  </a:lnTo>
                  <a:lnTo>
                    <a:pt x="1095152" y="1808838"/>
                  </a:lnTo>
                  <a:lnTo>
                    <a:pt x="1150191" y="1818976"/>
                  </a:lnTo>
                  <a:lnTo>
                    <a:pt x="1206068" y="1828005"/>
                  </a:lnTo>
                  <a:lnTo>
                    <a:pt x="1262743" y="1835903"/>
                  </a:lnTo>
                  <a:lnTo>
                    <a:pt x="1320179" y="1842647"/>
                  </a:lnTo>
                  <a:lnTo>
                    <a:pt x="1378334" y="1848215"/>
                  </a:lnTo>
                  <a:lnTo>
                    <a:pt x="1437172" y="1852585"/>
                  </a:lnTo>
                  <a:lnTo>
                    <a:pt x="1496652" y="1855734"/>
                  </a:lnTo>
                  <a:lnTo>
                    <a:pt x="1556735" y="1857640"/>
                  </a:lnTo>
                  <a:lnTo>
                    <a:pt x="1617383" y="1858280"/>
                  </a:lnTo>
                  <a:lnTo>
                    <a:pt x="1678030" y="1857640"/>
                  </a:lnTo>
                  <a:lnTo>
                    <a:pt x="1738113" y="1855734"/>
                  </a:lnTo>
                  <a:lnTo>
                    <a:pt x="1797593" y="1852585"/>
                  </a:lnTo>
                  <a:lnTo>
                    <a:pt x="1856430" y="1848215"/>
                  </a:lnTo>
                  <a:lnTo>
                    <a:pt x="1914585" y="1842647"/>
                  </a:lnTo>
                  <a:lnTo>
                    <a:pt x="1972020" y="1835903"/>
                  </a:lnTo>
                  <a:lnTo>
                    <a:pt x="2028696" y="1828005"/>
                  </a:lnTo>
                  <a:lnTo>
                    <a:pt x="2084572" y="1818976"/>
                  </a:lnTo>
                  <a:lnTo>
                    <a:pt x="2139611" y="1808838"/>
                  </a:lnTo>
                  <a:lnTo>
                    <a:pt x="2193773" y="1797613"/>
                  </a:lnTo>
                  <a:lnTo>
                    <a:pt x="2247019" y="1785325"/>
                  </a:lnTo>
                  <a:lnTo>
                    <a:pt x="2299310" y="1771994"/>
                  </a:lnTo>
                  <a:lnTo>
                    <a:pt x="2350607" y="1757645"/>
                  </a:lnTo>
                  <a:lnTo>
                    <a:pt x="2400871" y="1742299"/>
                  </a:lnTo>
                  <a:lnTo>
                    <a:pt x="2450063" y="1725978"/>
                  </a:lnTo>
                  <a:lnTo>
                    <a:pt x="2498144" y="1708705"/>
                  </a:lnTo>
                  <a:lnTo>
                    <a:pt x="2545075" y="1690502"/>
                  </a:lnTo>
                  <a:lnTo>
                    <a:pt x="2590817" y="1671392"/>
                  </a:lnTo>
                  <a:lnTo>
                    <a:pt x="2635330" y="1651397"/>
                  </a:lnTo>
                  <a:lnTo>
                    <a:pt x="2678576" y="1630539"/>
                  </a:lnTo>
                  <a:lnTo>
                    <a:pt x="2720515" y="1608841"/>
                  </a:lnTo>
                  <a:lnTo>
                    <a:pt x="2761110" y="1586326"/>
                  </a:lnTo>
                  <a:lnTo>
                    <a:pt x="2800319" y="1563015"/>
                  </a:lnTo>
                  <a:lnTo>
                    <a:pt x="2838106" y="1538931"/>
                  </a:lnTo>
                  <a:lnTo>
                    <a:pt x="2874429" y="1514096"/>
                  </a:lnTo>
                  <a:lnTo>
                    <a:pt x="2909251" y="1488533"/>
                  </a:lnTo>
                  <a:lnTo>
                    <a:pt x="2942533" y="1462264"/>
                  </a:lnTo>
                  <a:lnTo>
                    <a:pt x="2974234" y="1435312"/>
                  </a:lnTo>
                  <a:lnTo>
                    <a:pt x="3004317" y="1407699"/>
                  </a:lnTo>
                  <a:lnTo>
                    <a:pt x="3032742" y="1379447"/>
                  </a:lnTo>
                  <a:lnTo>
                    <a:pt x="3059470" y="1350579"/>
                  </a:lnTo>
                  <a:lnTo>
                    <a:pt x="3084462" y="1321117"/>
                  </a:lnTo>
                  <a:lnTo>
                    <a:pt x="3129083" y="1260501"/>
                  </a:lnTo>
                  <a:lnTo>
                    <a:pt x="3166291" y="1197777"/>
                  </a:lnTo>
                  <a:lnTo>
                    <a:pt x="3195775" y="1133126"/>
                  </a:lnTo>
                  <a:lnTo>
                    <a:pt x="3217221" y="1066727"/>
                  </a:lnTo>
                  <a:lnTo>
                    <a:pt x="3230318" y="998758"/>
                  </a:lnTo>
                  <a:lnTo>
                    <a:pt x="3234753" y="929398"/>
                  </a:lnTo>
                  <a:lnTo>
                    <a:pt x="3233638" y="894556"/>
                  </a:lnTo>
                  <a:lnTo>
                    <a:pt x="3224833" y="825865"/>
                  </a:lnTo>
                  <a:lnTo>
                    <a:pt x="3207522" y="758648"/>
                  </a:lnTo>
                  <a:lnTo>
                    <a:pt x="3182018" y="693084"/>
                  </a:lnTo>
                  <a:lnTo>
                    <a:pt x="3148633" y="629355"/>
                  </a:lnTo>
                  <a:lnTo>
                    <a:pt x="3107680" y="567638"/>
                  </a:lnTo>
                  <a:lnTo>
                    <a:pt x="3059470" y="508115"/>
                  </a:lnTo>
                  <a:lnTo>
                    <a:pt x="3032742" y="479232"/>
                  </a:lnTo>
                  <a:lnTo>
                    <a:pt x="3004317" y="450964"/>
                  </a:lnTo>
                  <a:lnTo>
                    <a:pt x="2974234" y="423335"/>
                  </a:lnTo>
                  <a:lnTo>
                    <a:pt x="2942533" y="396366"/>
                  </a:lnTo>
                  <a:lnTo>
                    <a:pt x="2909251" y="370081"/>
                  </a:lnTo>
                  <a:lnTo>
                    <a:pt x="2874429" y="344500"/>
                  </a:lnTo>
                  <a:lnTo>
                    <a:pt x="2838106" y="319648"/>
                  </a:lnTo>
                  <a:lnTo>
                    <a:pt x="2800319" y="295546"/>
                  </a:lnTo>
                  <a:lnTo>
                    <a:pt x="2761110" y="272218"/>
                  </a:lnTo>
                  <a:lnTo>
                    <a:pt x="2720515" y="249684"/>
                  </a:lnTo>
                  <a:lnTo>
                    <a:pt x="2678576" y="227969"/>
                  </a:lnTo>
                  <a:lnTo>
                    <a:pt x="2635330" y="207093"/>
                  </a:lnTo>
                  <a:lnTo>
                    <a:pt x="2590817" y="187081"/>
                  </a:lnTo>
                  <a:lnTo>
                    <a:pt x="2545075" y="167953"/>
                  </a:lnTo>
                  <a:lnTo>
                    <a:pt x="2498144" y="149734"/>
                  </a:lnTo>
                  <a:lnTo>
                    <a:pt x="2450063" y="132444"/>
                  </a:lnTo>
                  <a:lnTo>
                    <a:pt x="2400871" y="116108"/>
                  </a:lnTo>
                  <a:lnTo>
                    <a:pt x="2350607" y="100746"/>
                  </a:lnTo>
                  <a:lnTo>
                    <a:pt x="2299310" y="86382"/>
                  </a:lnTo>
                  <a:lnTo>
                    <a:pt x="2247019" y="73038"/>
                  </a:lnTo>
                  <a:lnTo>
                    <a:pt x="2193773" y="60736"/>
                  </a:lnTo>
                  <a:lnTo>
                    <a:pt x="2139611" y="49499"/>
                  </a:lnTo>
                  <a:lnTo>
                    <a:pt x="2084572" y="39350"/>
                  </a:lnTo>
                  <a:lnTo>
                    <a:pt x="2028696" y="30311"/>
                  </a:lnTo>
                  <a:lnTo>
                    <a:pt x="1972020" y="22404"/>
                  </a:lnTo>
                  <a:lnTo>
                    <a:pt x="1914585" y="15652"/>
                  </a:lnTo>
                  <a:lnTo>
                    <a:pt x="1856430" y="10077"/>
                  </a:lnTo>
                  <a:lnTo>
                    <a:pt x="1797593" y="5702"/>
                  </a:lnTo>
                  <a:lnTo>
                    <a:pt x="1738113" y="2549"/>
                  </a:lnTo>
                  <a:lnTo>
                    <a:pt x="1678030" y="641"/>
                  </a:lnTo>
                  <a:lnTo>
                    <a:pt x="1617383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BB8FC954-0136-1CB0-7503-EFE5E43F1444}"/>
                </a:ext>
              </a:extLst>
            </p:cNvPr>
            <p:cNvSpPr/>
            <p:nvPr/>
          </p:nvSpPr>
          <p:spPr>
            <a:xfrm>
              <a:off x="1028903" y="2834449"/>
              <a:ext cx="1830070" cy="1266825"/>
            </a:xfrm>
            <a:custGeom>
              <a:avLst/>
              <a:gdLst/>
              <a:ahLst/>
              <a:cxnLst/>
              <a:rect l="l" t="t" r="r" b="b"/>
              <a:pathLst>
                <a:path w="1830070" h="1266825">
                  <a:moveTo>
                    <a:pt x="1640039" y="61556"/>
                  </a:moveTo>
                  <a:lnTo>
                    <a:pt x="1563522" y="7404"/>
                  </a:lnTo>
                  <a:lnTo>
                    <a:pt x="1535176" y="0"/>
                  </a:lnTo>
                  <a:lnTo>
                    <a:pt x="1527848" y="469"/>
                  </a:lnTo>
                  <a:lnTo>
                    <a:pt x="10210" y="843495"/>
                  </a:lnTo>
                  <a:lnTo>
                    <a:pt x="0" y="861072"/>
                  </a:lnTo>
                  <a:lnTo>
                    <a:pt x="2552" y="870826"/>
                  </a:lnTo>
                  <a:lnTo>
                    <a:pt x="76517" y="915416"/>
                  </a:lnTo>
                  <a:lnTo>
                    <a:pt x="104863" y="922820"/>
                  </a:lnTo>
                  <a:lnTo>
                    <a:pt x="112191" y="922362"/>
                  </a:lnTo>
                  <a:lnTo>
                    <a:pt x="119418" y="920965"/>
                  </a:lnTo>
                  <a:lnTo>
                    <a:pt x="126453" y="918654"/>
                  </a:lnTo>
                  <a:lnTo>
                    <a:pt x="133210" y="915416"/>
                  </a:lnTo>
                  <a:lnTo>
                    <a:pt x="520420" y="695820"/>
                  </a:lnTo>
                  <a:lnTo>
                    <a:pt x="767867" y="834161"/>
                  </a:lnTo>
                  <a:lnTo>
                    <a:pt x="776224" y="836371"/>
                  </a:lnTo>
                  <a:lnTo>
                    <a:pt x="792949" y="836371"/>
                  </a:lnTo>
                  <a:lnTo>
                    <a:pt x="801306" y="834161"/>
                  </a:lnTo>
                  <a:lnTo>
                    <a:pt x="1225080" y="598106"/>
                  </a:lnTo>
                  <a:lnTo>
                    <a:pt x="1230490" y="592709"/>
                  </a:lnTo>
                  <a:lnTo>
                    <a:pt x="1232306" y="585762"/>
                  </a:lnTo>
                  <a:lnTo>
                    <a:pt x="1230490" y="578815"/>
                  </a:lnTo>
                  <a:lnTo>
                    <a:pt x="1225080" y="573405"/>
                  </a:lnTo>
                  <a:lnTo>
                    <a:pt x="982446" y="437794"/>
                  </a:lnTo>
                  <a:lnTo>
                    <a:pt x="1629854" y="79324"/>
                  </a:lnTo>
                  <a:lnTo>
                    <a:pt x="1637487" y="71450"/>
                  </a:lnTo>
                  <a:lnTo>
                    <a:pt x="1640039" y="61556"/>
                  </a:lnTo>
                  <a:close/>
                </a:path>
                <a:path w="1830070" h="1266825">
                  <a:moveTo>
                    <a:pt x="1829968" y="1093292"/>
                  </a:moveTo>
                  <a:lnTo>
                    <a:pt x="1809369" y="1032649"/>
                  </a:lnTo>
                  <a:lnTo>
                    <a:pt x="1752574" y="981405"/>
                  </a:lnTo>
                  <a:lnTo>
                    <a:pt x="1712925" y="960526"/>
                  </a:lnTo>
                  <a:lnTo>
                    <a:pt x="1667027" y="943444"/>
                  </a:lnTo>
                  <a:lnTo>
                    <a:pt x="1615808" y="930643"/>
                  </a:lnTo>
                  <a:lnTo>
                    <a:pt x="1560207" y="922604"/>
                  </a:lnTo>
                  <a:lnTo>
                    <a:pt x="1501165" y="919810"/>
                  </a:lnTo>
                  <a:lnTo>
                    <a:pt x="1442110" y="922604"/>
                  </a:lnTo>
                  <a:lnTo>
                    <a:pt x="1386509" y="930643"/>
                  </a:lnTo>
                  <a:lnTo>
                    <a:pt x="1335290" y="943444"/>
                  </a:lnTo>
                  <a:lnTo>
                    <a:pt x="1289392" y="960526"/>
                  </a:lnTo>
                  <a:lnTo>
                    <a:pt x="1249743" y="981405"/>
                  </a:lnTo>
                  <a:lnTo>
                    <a:pt x="1217295" y="1005611"/>
                  </a:lnTo>
                  <a:lnTo>
                    <a:pt x="1177658" y="1062037"/>
                  </a:lnTo>
                  <a:lnTo>
                    <a:pt x="1172362" y="1093292"/>
                  </a:lnTo>
                  <a:lnTo>
                    <a:pt x="1177658" y="1124381"/>
                  </a:lnTo>
                  <a:lnTo>
                    <a:pt x="1217295" y="1180579"/>
                  </a:lnTo>
                  <a:lnTo>
                    <a:pt x="1249743" y="1204709"/>
                  </a:lnTo>
                  <a:lnTo>
                    <a:pt x="1289392" y="1225550"/>
                  </a:lnTo>
                  <a:lnTo>
                    <a:pt x="1335290" y="1242606"/>
                  </a:lnTo>
                  <a:lnTo>
                    <a:pt x="1386509" y="1255395"/>
                  </a:lnTo>
                  <a:lnTo>
                    <a:pt x="1442110" y="1263421"/>
                  </a:lnTo>
                  <a:lnTo>
                    <a:pt x="1501165" y="1266215"/>
                  </a:lnTo>
                  <a:lnTo>
                    <a:pt x="1560207" y="1263421"/>
                  </a:lnTo>
                  <a:lnTo>
                    <a:pt x="1615808" y="1255395"/>
                  </a:lnTo>
                  <a:lnTo>
                    <a:pt x="1667027" y="1242606"/>
                  </a:lnTo>
                  <a:lnTo>
                    <a:pt x="1712925" y="1225550"/>
                  </a:lnTo>
                  <a:lnTo>
                    <a:pt x="1752574" y="1204709"/>
                  </a:lnTo>
                  <a:lnTo>
                    <a:pt x="1785035" y="1180579"/>
                  </a:lnTo>
                  <a:lnTo>
                    <a:pt x="1824659" y="1124381"/>
                  </a:lnTo>
                  <a:lnTo>
                    <a:pt x="1829968" y="1093292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C30B5D4C-9C09-89C3-3AC5-F625A79A047C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EBFB56E1-59C3-BAB6-60A1-7A7E8807D454}"/>
                </a:ext>
              </a:extLst>
            </p:cNvPr>
            <p:cNvSpPr/>
            <p:nvPr/>
          </p:nvSpPr>
          <p:spPr>
            <a:xfrm>
              <a:off x="3212332" y="2661589"/>
              <a:ext cx="178435" cy="402590"/>
            </a:xfrm>
            <a:custGeom>
              <a:avLst/>
              <a:gdLst/>
              <a:ahLst/>
              <a:cxnLst/>
              <a:rect l="l" t="t" r="r" b="b"/>
              <a:pathLst>
                <a:path w="178435" h="402589">
                  <a:moveTo>
                    <a:pt x="140823" y="0"/>
                  </a:moveTo>
                  <a:lnTo>
                    <a:pt x="133533" y="0"/>
                  </a:lnTo>
                  <a:lnTo>
                    <a:pt x="91602" y="13780"/>
                  </a:lnTo>
                  <a:lnTo>
                    <a:pt x="54709" y="49253"/>
                  </a:lnTo>
                  <a:lnTo>
                    <a:pt x="25757" y="97619"/>
                  </a:lnTo>
                  <a:lnTo>
                    <a:pt x="7650" y="150075"/>
                  </a:lnTo>
                  <a:lnTo>
                    <a:pt x="0" y="219675"/>
                  </a:lnTo>
                  <a:lnTo>
                    <a:pt x="850" y="296789"/>
                  </a:lnTo>
                  <a:lnTo>
                    <a:pt x="5100" y="359287"/>
                  </a:lnTo>
                  <a:lnTo>
                    <a:pt x="7650" y="385038"/>
                  </a:lnTo>
                  <a:lnTo>
                    <a:pt x="25240" y="392722"/>
                  </a:lnTo>
                  <a:lnTo>
                    <a:pt x="47338" y="402056"/>
                  </a:lnTo>
                  <a:lnTo>
                    <a:pt x="49463" y="345406"/>
                  </a:lnTo>
                  <a:lnTo>
                    <a:pt x="53715" y="309138"/>
                  </a:lnTo>
                  <a:lnTo>
                    <a:pt x="63285" y="277607"/>
                  </a:lnTo>
                  <a:lnTo>
                    <a:pt x="81361" y="235165"/>
                  </a:lnTo>
                  <a:lnTo>
                    <a:pt x="107886" y="183313"/>
                  </a:lnTo>
                  <a:lnTo>
                    <a:pt x="137122" y="135318"/>
                  </a:lnTo>
                  <a:lnTo>
                    <a:pt x="162427" y="93191"/>
                  </a:lnTo>
                  <a:lnTo>
                    <a:pt x="177157" y="58940"/>
                  </a:lnTo>
                  <a:lnTo>
                    <a:pt x="177858" y="33454"/>
                  </a:lnTo>
                  <a:lnTo>
                    <a:pt x="170002" y="16465"/>
                  </a:lnTo>
                  <a:lnTo>
                    <a:pt x="160339" y="6991"/>
                  </a:lnTo>
                  <a:lnTo>
                    <a:pt x="155618" y="4051"/>
                  </a:lnTo>
                  <a:lnTo>
                    <a:pt x="148214" y="1282"/>
                  </a:lnTo>
                  <a:lnTo>
                    <a:pt x="140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393E688B-58B5-1DC7-EA37-BBF22AFA449D}"/>
                </a:ext>
              </a:extLst>
            </p:cNvPr>
            <p:cNvSpPr/>
            <p:nvPr/>
          </p:nvSpPr>
          <p:spPr>
            <a:xfrm>
              <a:off x="3237572" y="2684640"/>
              <a:ext cx="119380" cy="372745"/>
            </a:xfrm>
            <a:custGeom>
              <a:avLst/>
              <a:gdLst/>
              <a:ahLst/>
              <a:cxnLst/>
              <a:rect l="l" t="t" r="r" b="b"/>
              <a:pathLst>
                <a:path w="119379" h="372744">
                  <a:moveTo>
                    <a:pt x="116484" y="0"/>
                  </a:moveTo>
                  <a:lnTo>
                    <a:pt x="73710" y="46457"/>
                  </a:lnTo>
                  <a:lnTo>
                    <a:pt x="51581" y="83926"/>
                  </a:lnTo>
                  <a:lnTo>
                    <a:pt x="30089" y="134055"/>
                  </a:lnTo>
                  <a:lnTo>
                    <a:pt x="12292" y="197772"/>
                  </a:lnTo>
                  <a:lnTo>
                    <a:pt x="1243" y="276001"/>
                  </a:lnTo>
                  <a:lnTo>
                    <a:pt x="0" y="369671"/>
                  </a:lnTo>
                  <a:lnTo>
                    <a:pt x="6794" y="372414"/>
                  </a:lnTo>
                  <a:lnTo>
                    <a:pt x="7428" y="279156"/>
                  </a:lnTo>
                  <a:lnTo>
                    <a:pt x="17928" y="201324"/>
                  </a:lnTo>
                  <a:lnTo>
                    <a:pt x="35243" y="137980"/>
                  </a:lnTo>
                  <a:lnTo>
                    <a:pt x="56326" y="88184"/>
                  </a:lnTo>
                  <a:lnTo>
                    <a:pt x="78125" y="50997"/>
                  </a:lnTo>
                  <a:lnTo>
                    <a:pt x="111679" y="10695"/>
                  </a:lnTo>
                  <a:lnTo>
                    <a:pt x="119049" y="4597"/>
                  </a:lnTo>
                  <a:lnTo>
                    <a:pt x="119049" y="2959"/>
                  </a:lnTo>
                  <a:lnTo>
                    <a:pt x="117284" y="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049343E-6EB3-B693-3BE7-54F787C8EC51}"/>
                </a:ext>
              </a:extLst>
            </p:cNvPr>
            <p:cNvSpPr/>
            <p:nvPr/>
          </p:nvSpPr>
          <p:spPr>
            <a:xfrm>
              <a:off x="3226219" y="2811424"/>
              <a:ext cx="254000" cy="360680"/>
            </a:xfrm>
            <a:custGeom>
              <a:avLst/>
              <a:gdLst/>
              <a:ahLst/>
              <a:cxnLst/>
              <a:rect l="l" t="t" r="r" b="b"/>
              <a:pathLst>
                <a:path w="254000" h="360680">
                  <a:moveTo>
                    <a:pt x="213321" y="0"/>
                  </a:moveTo>
                  <a:lnTo>
                    <a:pt x="210070" y="0"/>
                  </a:lnTo>
                  <a:lnTo>
                    <a:pt x="199036" y="1074"/>
                  </a:lnTo>
                  <a:lnTo>
                    <a:pt x="187310" y="4578"/>
                  </a:lnTo>
                  <a:lnTo>
                    <a:pt x="175125" y="10929"/>
                  </a:lnTo>
                  <a:lnTo>
                    <a:pt x="162712" y="20548"/>
                  </a:lnTo>
                  <a:lnTo>
                    <a:pt x="138052" y="44159"/>
                  </a:lnTo>
                  <a:lnTo>
                    <a:pt x="126361" y="52357"/>
                  </a:lnTo>
                  <a:lnTo>
                    <a:pt x="111696" y="57873"/>
                  </a:lnTo>
                  <a:lnTo>
                    <a:pt x="94337" y="60830"/>
                  </a:lnTo>
                  <a:lnTo>
                    <a:pt x="77884" y="63372"/>
                  </a:lnTo>
                  <a:lnTo>
                    <a:pt x="63452" y="68382"/>
                  </a:lnTo>
                  <a:lnTo>
                    <a:pt x="52158" y="78739"/>
                  </a:lnTo>
                  <a:lnTo>
                    <a:pt x="47048" y="95366"/>
                  </a:lnTo>
                  <a:lnTo>
                    <a:pt x="46815" y="134791"/>
                  </a:lnTo>
                  <a:lnTo>
                    <a:pt x="41376" y="149567"/>
                  </a:lnTo>
                  <a:lnTo>
                    <a:pt x="29821" y="161261"/>
                  </a:lnTo>
                  <a:lnTo>
                    <a:pt x="16449" y="174401"/>
                  </a:lnTo>
                  <a:lnTo>
                    <a:pt x="5197" y="189396"/>
                  </a:lnTo>
                  <a:lnTo>
                    <a:pt x="0" y="206654"/>
                  </a:lnTo>
                  <a:lnTo>
                    <a:pt x="3691" y="227884"/>
                  </a:lnTo>
                  <a:lnTo>
                    <a:pt x="12903" y="250505"/>
                  </a:lnTo>
                  <a:lnTo>
                    <a:pt x="22324" y="268496"/>
                  </a:lnTo>
                  <a:lnTo>
                    <a:pt x="26644" y="275831"/>
                  </a:lnTo>
                  <a:lnTo>
                    <a:pt x="79946" y="312610"/>
                  </a:lnTo>
                  <a:lnTo>
                    <a:pt x="149669" y="360362"/>
                  </a:lnTo>
                  <a:lnTo>
                    <a:pt x="165711" y="357046"/>
                  </a:lnTo>
                  <a:lnTo>
                    <a:pt x="180211" y="349867"/>
                  </a:lnTo>
                  <a:lnTo>
                    <a:pt x="192480" y="339290"/>
                  </a:lnTo>
                  <a:lnTo>
                    <a:pt x="201828" y="325780"/>
                  </a:lnTo>
                  <a:lnTo>
                    <a:pt x="208273" y="299902"/>
                  </a:lnTo>
                  <a:lnTo>
                    <a:pt x="205366" y="274385"/>
                  </a:lnTo>
                  <a:lnTo>
                    <a:pt x="200547" y="250822"/>
                  </a:lnTo>
                  <a:lnTo>
                    <a:pt x="201256" y="230809"/>
                  </a:lnTo>
                  <a:lnTo>
                    <a:pt x="212848" y="215618"/>
                  </a:lnTo>
                  <a:lnTo>
                    <a:pt x="231025" y="203157"/>
                  </a:lnTo>
                  <a:lnTo>
                    <a:pt x="247498" y="189974"/>
                  </a:lnTo>
                  <a:lnTo>
                    <a:pt x="253974" y="172618"/>
                  </a:lnTo>
                  <a:lnTo>
                    <a:pt x="245519" y="151331"/>
                  </a:lnTo>
                  <a:lnTo>
                    <a:pt x="229674" y="129938"/>
                  </a:lnTo>
                  <a:lnTo>
                    <a:pt x="215632" y="109162"/>
                  </a:lnTo>
                  <a:lnTo>
                    <a:pt x="212585" y="89725"/>
                  </a:lnTo>
                  <a:lnTo>
                    <a:pt x="219096" y="73581"/>
                  </a:lnTo>
                  <a:lnTo>
                    <a:pt x="227196" y="60626"/>
                  </a:lnTo>
                  <a:lnTo>
                    <a:pt x="235077" y="48495"/>
                  </a:lnTo>
                  <a:lnTo>
                    <a:pt x="240931" y="34823"/>
                  </a:lnTo>
                  <a:lnTo>
                    <a:pt x="241797" y="23408"/>
                  </a:lnTo>
                  <a:lnTo>
                    <a:pt x="238036" y="13071"/>
                  </a:lnTo>
                  <a:lnTo>
                    <a:pt x="230341" y="5101"/>
                  </a:lnTo>
                  <a:lnTo>
                    <a:pt x="219405" y="787"/>
                  </a:lnTo>
                  <a:lnTo>
                    <a:pt x="213321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B9A502E-3082-F3B9-FA0C-00FB47307C35}"/>
                </a:ext>
              </a:extLst>
            </p:cNvPr>
            <p:cNvSpPr/>
            <p:nvPr/>
          </p:nvSpPr>
          <p:spPr>
            <a:xfrm>
              <a:off x="3299929" y="2829229"/>
              <a:ext cx="133985" cy="295275"/>
            </a:xfrm>
            <a:custGeom>
              <a:avLst/>
              <a:gdLst/>
              <a:ahLst/>
              <a:cxnLst/>
              <a:rect l="l" t="t" r="r" b="b"/>
              <a:pathLst>
                <a:path w="133985" h="295275">
                  <a:moveTo>
                    <a:pt x="130403" y="0"/>
                  </a:moveTo>
                  <a:lnTo>
                    <a:pt x="127266" y="0"/>
                  </a:lnTo>
                  <a:lnTo>
                    <a:pt x="126504" y="330"/>
                  </a:lnTo>
                  <a:lnTo>
                    <a:pt x="115910" y="10805"/>
                  </a:lnTo>
                  <a:lnTo>
                    <a:pt x="92321" y="39189"/>
                  </a:lnTo>
                  <a:lnTo>
                    <a:pt x="61823" y="86408"/>
                  </a:lnTo>
                  <a:lnTo>
                    <a:pt x="31165" y="152615"/>
                  </a:lnTo>
                  <a:lnTo>
                    <a:pt x="30607" y="153174"/>
                  </a:lnTo>
                  <a:lnTo>
                    <a:pt x="30607" y="154812"/>
                  </a:lnTo>
                  <a:lnTo>
                    <a:pt x="19448" y="187812"/>
                  </a:lnTo>
                  <a:lnTo>
                    <a:pt x="10626" y="221583"/>
                  </a:lnTo>
                  <a:lnTo>
                    <a:pt x="4142" y="255868"/>
                  </a:lnTo>
                  <a:lnTo>
                    <a:pt x="0" y="290410"/>
                  </a:lnTo>
                  <a:lnTo>
                    <a:pt x="6235" y="294805"/>
                  </a:lnTo>
                  <a:lnTo>
                    <a:pt x="10369" y="259606"/>
                  </a:lnTo>
                  <a:lnTo>
                    <a:pt x="16792" y="224874"/>
                  </a:lnTo>
                  <a:lnTo>
                    <a:pt x="36283" y="157010"/>
                  </a:lnTo>
                  <a:lnTo>
                    <a:pt x="86640" y="149685"/>
                  </a:lnTo>
                  <a:lnTo>
                    <a:pt x="101866" y="149364"/>
                  </a:lnTo>
                  <a:lnTo>
                    <a:pt x="113028" y="149529"/>
                  </a:lnTo>
                  <a:lnTo>
                    <a:pt x="131521" y="150418"/>
                  </a:lnTo>
                  <a:lnTo>
                    <a:pt x="133223" y="149313"/>
                  </a:lnTo>
                  <a:lnTo>
                    <a:pt x="133223" y="147129"/>
                  </a:lnTo>
                  <a:lnTo>
                    <a:pt x="133781" y="145478"/>
                  </a:lnTo>
                  <a:lnTo>
                    <a:pt x="132080" y="143840"/>
                  </a:lnTo>
                  <a:lnTo>
                    <a:pt x="113870" y="143057"/>
                  </a:lnTo>
                  <a:lnTo>
                    <a:pt x="103377" y="142913"/>
                  </a:lnTo>
                  <a:lnTo>
                    <a:pt x="88789" y="143205"/>
                  </a:lnTo>
                  <a:lnTo>
                    <a:pt x="72664" y="144273"/>
                  </a:lnTo>
                  <a:lnTo>
                    <a:pt x="55827" y="146401"/>
                  </a:lnTo>
                  <a:lnTo>
                    <a:pt x="39103" y="149872"/>
                  </a:lnTo>
                  <a:lnTo>
                    <a:pt x="68754" y="86857"/>
                  </a:lnTo>
                  <a:lnTo>
                    <a:pt x="98137" y="41857"/>
                  </a:lnTo>
                  <a:lnTo>
                    <a:pt x="120822" y="14771"/>
                  </a:lnTo>
                  <a:lnTo>
                    <a:pt x="132562" y="33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4A7A770B-B7C8-F9C2-B918-E2C039C0E39D}"/>
                </a:ext>
              </a:extLst>
            </p:cNvPr>
            <p:cNvSpPr/>
            <p:nvPr/>
          </p:nvSpPr>
          <p:spPr>
            <a:xfrm>
              <a:off x="1587309" y="3120745"/>
              <a:ext cx="669925" cy="474345"/>
            </a:xfrm>
            <a:custGeom>
              <a:avLst/>
              <a:gdLst/>
              <a:ahLst/>
              <a:cxnLst/>
              <a:rect l="l" t="t" r="r" b="b"/>
              <a:pathLst>
                <a:path w="669925" h="474345">
                  <a:moveTo>
                    <a:pt x="20408" y="208051"/>
                  </a:moveTo>
                  <a:lnTo>
                    <a:pt x="0" y="341452"/>
                  </a:lnTo>
                  <a:lnTo>
                    <a:pt x="171" y="347972"/>
                  </a:lnTo>
                  <a:lnTo>
                    <a:pt x="2259" y="354079"/>
                  </a:lnTo>
                  <a:lnTo>
                    <a:pt x="200672" y="468261"/>
                  </a:lnTo>
                  <a:lnTo>
                    <a:pt x="215557" y="474040"/>
                  </a:lnTo>
                  <a:lnTo>
                    <a:pt x="231013" y="474040"/>
                  </a:lnTo>
                  <a:lnTo>
                    <a:pt x="238658" y="472109"/>
                  </a:lnTo>
                  <a:lnTo>
                    <a:pt x="245478" y="468261"/>
                  </a:lnTo>
                  <a:lnTo>
                    <a:pt x="655345" y="241541"/>
                  </a:lnTo>
                  <a:lnTo>
                    <a:pt x="663539" y="233926"/>
                  </a:lnTo>
                  <a:lnTo>
                    <a:pt x="667061" y="226174"/>
                  </a:lnTo>
                  <a:lnTo>
                    <a:pt x="51015" y="226174"/>
                  </a:lnTo>
                  <a:lnTo>
                    <a:pt x="20408" y="208051"/>
                  </a:lnTo>
                  <a:close/>
                </a:path>
                <a:path w="669925" h="474345">
                  <a:moveTo>
                    <a:pt x="482993" y="0"/>
                  </a:moveTo>
                  <a:lnTo>
                    <a:pt x="51015" y="226174"/>
                  </a:lnTo>
                  <a:lnTo>
                    <a:pt x="667061" y="226174"/>
                  </a:lnTo>
                  <a:lnTo>
                    <a:pt x="667746" y="224664"/>
                  </a:lnTo>
                  <a:lnTo>
                    <a:pt x="669297" y="216843"/>
                  </a:lnTo>
                  <a:lnTo>
                    <a:pt x="669518" y="213550"/>
                  </a:lnTo>
                  <a:lnTo>
                    <a:pt x="668325" y="204762"/>
                  </a:lnTo>
                  <a:lnTo>
                    <a:pt x="631532" y="204762"/>
                  </a:lnTo>
                  <a:lnTo>
                    <a:pt x="524383" y="147662"/>
                  </a:lnTo>
                  <a:lnTo>
                    <a:pt x="483631" y="111159"/>
                  </a:lnTo>
                  <a:lnTo>
                    <a:pt x="475640" y="67525"/>
                  </a:lnTo>
                  <a:lnTo>
                    <a:pt x="482993" y="0"/>
                  </a:lnTo>
                  <a:close/>
                </a:path>
                <a:path w="669925" h="474345">
                  <a:moveTo>
                    <a:pt x="654761" y="178955"/>
                  </a:moveTo>
                  <a:lnTo>
                    <a:pt x="629831" y="199821"/>
                  </a:lnTo>
                  <a:lnTo>
                    <a:pt x="631532" y="204762"/>
                  </a:lnTo>
                  <a:lnTo>
                    <a:pt x="668325" y="204762"/>
                  </a:lnTo>
                  <a:lnTo>
                    <a:pt x="667212" y="196561"/>
                  </a:lnTo>
                  <a:lnTo>
                    <a:pt x="662139" y="185956"/>
                  </a:lnTo>
                  <a:lnTo>
                    <a:pt x="657067" y="180499"/>
                  </a:lnTo>
                  <a:lnTo>
                    <a:pt x="654761" y="178955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68A2BE8D-8BF4-D3F9-ED83-B4E3256AF2F3}"/>
                </a:ext>
              </a:extLst>
            </p:cNvPr>
            <p:cNvSpPr/>
            <p:nvPr/>
          </p:nvSpPr>
          <p:spPr>
            <a:xfrm>
              <a:off x="1814626" y="3268408"/>
              <a:ext cx="442595" cy="326390"/>
            </a:xfrm>
            <a:custGeom>
              <a:avLst/>
              <a:gdLst/>
              <a:ahLst/>
              <a:cxnLst/>
              <a:rect l="l" t="t" r="r" b="b"/>
              <a:pathLst>
                <a:path w="442594" h="326389">
                  <a:moveTo>
                    <a:pt x="297065" y="0"/>
                  </a:moveTo>
                  <a:lnTo>
                    <a:pt x="148321" y="93946"/>
                  </a:lnTo>
                  <a:lnTo>
                    <a:pt x="44221" y="160299"/>
                  </a:lnTo>
                  <a:lnTo>
                    <a:pt x="0" y="272287"/>
                  </a:lnTo>
                  <a:lnTo>
                    <a:pt x="0" y="326097"/>
                  </a:lnTo>
                  <a:lnTo>
                    <a:pt x="428028" y="93878"/>
                  </a:lnTo>
                  <a:lnTo>
                    <a:pt x="442201" y="65887"/>
                  </a:lnTo>
                  <a:lnTo>
                    <a:pt x="441008" y="57099"/>
                  </a:lnTo>
                  <a:lnTo>
                    <a:pt x="404215" y="57099"/>
                  </a:lnTo>
                  <a:lnTo>
                    <a:pt x="297065" y="0"/>
                  </a:lnTo>
                  <a:close/>
                </a:path>
                <a:path w="442594" h="326389">
                  <a:moveTo>
                    <a:pt x="427443" y="31292"/>
                  </a:moveTo>
                  <a:lnTo>
                    <a:pt x="402513" y="52158"/>
                  </a:lnTo>
                  <a:lnTo>
                    <a:pt x="404215" y="57099"/>
                  </a:lnTo>
                  <a:lnTo>
                    <a:pt x="441008" y="57099"/>
                  </a:lnTo>
                  <a:lnTo>
                    <a:pt x="439895" y="48898"/>
                  </a:lnTo>
                  <a:lnTo>
                    <a:pt x="434822" y="38293"/>
                  </a:lnTo>
                  <a:lnTo>
                    <a:pt x="429749" y="32837"/>
                  </a:lnTo>
                  <a:lnTo>
                    <a:pt x="427443" y="31292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7981A72C-E945-5B2E-73A9-B54CF63AE5C5}"/>
                </a:ext>
              </a:extLst>
            </p:cNvPr>
            <p:cNvSpPr/>
            <p:nvPr/>
          </p:nvSpPr>
          <p:spPr>
            <a:xfrm>
              <a:off x="1625853" y="3085604"/>
              <a:ext cx="624205" cy="467359"/>
            </a:xfrm>
            <a:custGeom>
              <a:avLst/>
              <a:gdLst/>
              <a:ahLst/>
              <a:cxnLst/>
              <a:rect l="l" t="t" r="r" b="b"/>
              <a:pathLst>
                <a:path w="624205" h="467360">
                  <a:moveTo>
                    <a:pt x="446722" y="0"/>
                  </a:moveTo>
                  <a:lnTo>
                    <a:pt x="20408" y="222338"/>
                  </a:lnTo>
                  <a:lnTo>
                    <a:pt x="571" y="354075"/>
                  </a:lnTo>
                  <a:lnTo>
                    <a:pt x="0" y="360121"/>
                  </a:lnTo>
                  <a:lnTo>
                    <a:pt x="1701" y="366725"/>
                  </a:lnTo>
                  <a:lnTo>
                    <a:pt x="6235" y="371094"/>
                  </a:lnTo>
                  <a:lnTo>
                    <a:pt x="7378" y="372744"/>
                  </a:lnTo>
                  <a:lnTo>
                    <a:pt x="9626" y="374408"/>
                  </a:lnTo>
                  <a:lnTo>
                    <a:pt x="11912" y="375488"/>
                  </a:lnTo>
                  <a:lnTo>
                    <a:pt x="168948" y="461683"/>
                  </a:lnTo>
                  <a:lnTo>
                    <a:pt x="175742" y="465251"/>
                  </a:lnTo>
                  <a:lnTo>
                    <a:pt x="183248" y="467042"/>
                  </a:lnTo>
                  <a:lnTo>
                    <a:pt x="198272" y="467042"/>
                  </a:lnTo>
                  <a:lnTo>
                    <a:pt x="616800" y="237705"/>
                  </a:lnTo>
                  <a:lnTo>
                    <a:pt x="623592" y="226106"/>
                  </a:lnTo>
                  <a:lnTo>
                    <a:pt x="621894" y="219408"/>
                  </a:lnTo>
                  <a:lnTo>
                    <a:pt x="616800" y="214096"/>
                  </a:lnTo>
                  <a:lnTo>
                    <a:pt x="479590" y="140525"/>
                  </a:lnTo>
                  <a:lnTo>
                    <a:pt x="461112" y="127031"/>
                  </a:lnTo>
                  <a:lnTo>
                    <a:pt x="447786" y="109518"/>
                  </a:lnTo>
                  <a:lnTo>
                    <a:pt x="440303" y="89119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C908417E-DCB1-DFC0-8989-B5F08DFF2E09}"/>
                </a:ext>
              </a:extLst>
            </p:cNvPr>
            <p:cNvSpPr/>
            <p:nvPr/>
          </p:nvSpPr>
          <p:spPr>
            <a:xfrm>
              <a:off x="1625853" y="3085604"/>
              <a:ext cx="454659" cy="371475"/>
            </a:xfrm>
            <a:custGeom>
              <a:avLst/>
              <a:gdLst/>
              <a:ahLst/>
              <a:cxnLst/>
              <a:rect l="l" t="t" r="r" b="b"/>
              <a:pathLst>
                <a:path w="454660" h="371475">
                  <a:moveTo>
                    <a:pt x="446722" y="0"/>
                  </a:moveTo>
                  <a:lnTo>
                    <a:pt x="20967" y="222338"/>
                  </a:lnTo>
                  <a:lnTo>
                    <a:pt x="1130" y="354075"/>
                  </a:lnTo>
                  <a:lnTo>
                    <a:pt x="0" y="360121"/>
                  </a:lnTo>
                  <a:lnTo>
                    <a:pt x="2273" y="366725"/>
                  </a:lnTo>
                  <a:lnTo>
                    <a:pt x="6235" y="371094"/>
                  </a:lnTo>
                  <a:lnTo>
                    <a:pt x="454659" y="120218"/>
                  </a:lnTo>
                  <a:lnTo>
                    <a:pt x="447003" y="108041"/>
                  </a:lnTo>
                  <a:lnTo>
                    <a:pt x="441902" y="94835"/>
                  </a:lnTo>
                  <a:lnTo>
                    <a:pt x="439354" y="81007"/>
                  </a:lnTo>
                  <a:lnTo>
                    <a:pt x="439356" y="66967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EE28AE7B-2BF4-CCD2-8A3F-651FCEC19267}"/>
                </a:ext>
              </a:extLst>
            </p:cNvPr>
            <p:cNvSpPr/>
            <p:nvPr/>
          </p:nvSpPr>
          <p:spPr>
            <a:xfrm>
              <a:off x="757910" y="1585721"/>
              <a:ext cx="658495" cy="362585"/>
            </a:xfrm>
            <a:custGeom>
              <a:avLst/>
              <a:gdLst/>
              <a:ahLst/>
              <a:cxnLst/>
              <a:rect l="l" t="t" r="r" b="b"/>
              <a:pathLst>
                <a:path w="658494" h="362585">
                  <a:moveTo>
                    <a:pt x="282905" y="31661"/>
                  </a:moveTo>
                  <a:lnTo>
                    <a:pt x="277761" y="26530"/>
                  </a:lnTo>
                  <a:lnTo>
                    <a:pt x="266382" y="26530"/>
                  </a:lnTo>
                  <a:lnTo>
                    <a:pt x="262026" y="27736"/>
                  </a:lnTo>
                  <a:lnTo>
                    <a:pt x="220522" y="51130"/>
                  </a:lnTo>
                  <a:lnTo>
                    <a:pt x="220522" y="11798"/>
                  </a:lnTo>
                  <a:lnTo>
                    <a:pt x="214274" y="5537"/>
                  </a:lnTo>
                  <a:lnTo>
                    <a:pt x="200774" y="5537"/>
                  </a:lnTo>
                  <a:lnTo>
                    <a:pt x="169506" y="28625"/>
                  </a:lnTo>
                  <a:lnTo>
                    <a:pt x="167119" y="16408"/>
                  </a:lnTo>
                  <a:lnTo>
                    <a:pt x="161417" y="7429"/>
                  </a:lnTo>
                  <a:lnTo>
                    <a:pt x="152882" y="1892"/>
                  </a:lnTo>
                  <a:lnTo>
                    <a:pt x="142024" y="0"/>
                  </a:lnTo>
                  <a:lnTo>
                    <a:pt x="135953" y="482"/>
                  </a:lnTo>
                  <a:lnTo>
                    <a:pt x="92532" y="25146"/>
                  </a:lnTo>
                  <a:lnTo>
                    <a:pt x="63804" y="68935"/>
                  </a:lnTo>
                  <a:lnTo>
                    <a:pt x="59537" y="91757"/>
                  </a:lnTo>
                  <a:lnTo>
                    <a:pt x="59537" y="141173"/>
                  </a:lnTo>
                  <a:lnTo>
                    <a:pt x="26085" y="159283"/>
                  </a:lnTo>
                  <a:lnTo>
                    <a:pt x="16040" y="166852"/>
                  </a:lnTo>
                  <a:lnTo>
                    <a:pt x="8153" y="176174"/>
                  </a:lnTo>
                  <a:lnTo>
                    <a:pt x="2717" y="186931"/>
                  </a:lnTo>
                  <a:lnTo>
                    <a:pt x="0" y="198805"/>
                  </a:lnTo>
                  <a:lnTo>
                    <a:pt x="0" y="208127"/>
                  </a:lnTo>
                  <a:lnTo>
                    <a:pt x="5511" y="213410"/>
                  </a:lnTo>
                  <a:lnTo>
                    <a:pt x="17246" y="213410"/>
                  </a:lnTo>
                  <a:lnTo>
                    <a:pt x="21551" y="212242"/>
                  </a:lnTo>
                  <a:lnTo>
                    <a:pt x="158178" y="135674"/>
                  </a:lnTo>
                  <a:lnTo>
                    <a:pt x="256806" y="80772"/>
                  </a:lnTo>
                  <a:lnTo>
                    <a:pt x="266865" y="73215"/>
                  </a:lnTo>
                  <a:lnTo>
                    <a:pt x="274739" y="63893"/>
                  </a:lnTo>
                  <a:lnTo>
                    <a:pt x="280174" y="53136"/>
                  </a:lnTo>
                  <a:lnTo>
                    <a:pt x="282905" y="41249"/>
                  </a:lnTo>
                  <a:lnTo>
                    <a:pt x="282905" y="31661"/>
                  </a:lnTo>
                  <a:close/>
                </a:path>
                <a:path w="658494" h="362585">
                  <a:moveTo>
                    <a:pt x="658190" y="107670"/>
                  </a:moveTo>
                  <a:lnTo>
                    <a:pt x="656844" y="98755"/>
                  </a:lnTo>
                  <a:lnTo>
                    <a:pt x="653072" y="92214"/>
                  </a:lnTo>
                  <a:lnTo>
                    <a:pt x="647217" y="88188"/>
                  </a:lnTo>
                  <a:lnTo>
                    <a:pt x="639648" y="86804"/>
                  </a:lnTo>
                  <a:lnTo>
                    <a:pt x="633958" y="86804"/>
                  </a:lnTo>
                  <a:lnTo>
                    <a:pt x="627303" y="88760"/>
                  </a:lnTo>
                  <a:lnTo>
                    <a:pt x="566343" y="123050"/>
                  </a:lnTo>
                  <a:lnTo>
                    <a:pt x="566343" y="81876"/>
                  </a:lnTo>
                  <a:lnTo>
                    <a:pt x="564680" y="71081"/>
                  </a:lnTo>
                  <a:lnTo>
                    <a:pt x="560044" y="63144"/>
                  </a:lnTo>
                  <a:lnTo>
                    <a:pt x="552869" y="58254"/>
                  </a:lnTo>
                  <a:lnTo>
                    <a:pt x="543648" y="56578"/>
                  </a:lnTo>
                  <a:lnTo>
                    <a:pt x="537095" y="56578"/>
                  </a:lnTo>
                  <a:lnTo>
                    <a:pt x="497459" y="82613"/>
                  </a:lnTo>
                  <a:lnTo>
                    <a:pt x="491515" y="90119"/>
                  </a:lnTo>
                  <a:lnTo>
                    <a:pt x="488010" y="72174"/>
                  </a:lnTo>
                  <a:lnTo>
                    <a:pt x="479679" y="59042"/>
                  </a:lnTo>
                  <a:lnTo>
                    <a:pt x="467258" y="50990"/>
                  </a:lnTo>
                  <a:lnTo>
                    <a:pt x="451434" y="48234"/>
                  </a:lnTo>
                  <a:lnTo>
                    <a:pt x="442391" y="48958"/>
                  </a:lnTo>
                  <a:lnTo>
                    <a:pt x="377596" y="85077"/>
                  </a:lnTo>
                  <a:lnTo>
                    <a:pt x="352196" y="115849"/>
                  </a:lnTo>
                  <a:lnTo>
                    <a:pt x="328815" y="182892"/>
                  </a:lnTo>
                  <a:lnTo>
                    <a:pt x="328815" y="255346"/>
                  </a:lnTo>
                  <a:lnTo>
                    <a:pt x="279488" y="282803"/>
                  </a:lnTo>
                  <a:lnTo>
                    <a:pt x="264464" y="293903"/>
                  </a:lnTo>
                  <a:lnTo>
                    <a:pt x="252425" y="308610"/>
                  </a:lnTo>
                  <a:lnTo>
                    <a:pt x="244424" y="324967"/>
                  </a:lnTo>
                  <a:lnTo>
                    <a:pt x="241515" y="340995"/>
                  </a:lnTo>
                  <a:lnTo>
                    <a:pt x="242874" y="350050"/>
                  </a:lnTo>
                  <a:lnTo>
                    <a:pt x="246722" y="356717"/>
                  </a:lnTo>
                  <a:lnTo>
                    <a:pt x="252691" y="360845"/>
                  </a:lnTo>
                  <a:lnTo>
                    <a:pt x="260413" y="362254"/>
                  </a:lnTo>
                  <a:lnTo>
                    <a:pt x="266026" y="362254"/>
                  </a:lnTo>
                  <a:lnTo>
                    <a:pt x="272529" y="360362"/>
                  </a:lnTo>
                  <a:lnTo>
                    <a:pt x="345249" y="319582"/>
                  </a:lnTo>
                  <a:lnTo>
                    <a:pt x="474497" y="247662"/>
                  </a:lnTo>
                  <a:lnTo>
                    <a:pt x="619645" y="165874"/>
                  </a:lnTo>
                  <a:lnTo>
                    <a:pt x="634746" y="154774"/>
                  </a:lnTo>
                  <a:lnTo>
                    <a:pt x="646988" y="140068"/>
                  </a:lnTo>
                  <a:lnTo>
                    <a:pt x="655193" y="123723"/>
                  </a:lnTo>
                  <a:lnTo>
                    <a:pt x="658190" y="10767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45B1F124-6650-C5AC-F640-9ECA0324094B}"/>
                </a:ext>
              </a:extLst>
            </p:cNvPr>
            <p:cNvSpPr/>
            <p:nvPr/>
          </p:nvSpPr>
          <p:spPr>
            <a:xfrm>
              <a:off x="1000554" y="1461477"/>
              <a:ext cx="1668145" cy="2205355"/>
            </a:xfrm>
            <a:custGeom>
              <a:avLst/>
              <a:gdLst/>
              <a:ahLst/>
              <a:cxnLst/>
              <a:rect l="l" t="t" r="r" b="b"/>
              <a:pathLst>
                <a:path w="1668145" h="2205354">
                  <a:moveTo>
                    <a:pt x="1596354" y="0"/>
                  </a:moveTo>
                  <a:lnTo>
                    <a:pt x="1590309" y="0"/>
                  </a:lnTo>
                  <a:lnTo>
                    <a:pt x="1584171" y="820"/>
                  </a:lnTo>
                  <a:lnTo>
                    <a:pt x="1578269" y="2451"/>
                  </a:lnTo>
                  <a:lnTo>
                    <a:pt x="1576555" y="2997"/>
                  </a:lnTo>
                  <a:lnTo>
                    <a:pt x="1574853" y="4102"/>
                  </a:lnTo>
                  <a:lnTo>
                    <a:pt x="1573735" y="4648"/>
                  </a:lnTo>
                  <a:lnTo>
                    <a:pt x="19272" y="880262"/>
                  </a:lnTo>
                  <a:lnTo>
                    <a:pt x="15312" y="882446"/>
                  </a:lnTo>
                  <a:lnTo>
                    <a:pt x="11913" y="885202"/>
                  </a:lnTo>
                  <a:lnTo>
                    <a:pt x="0" y="913193"/>
                  </a:lnTo>
                  <a:lnTo>
                    <a:pt x="0" y="2150579"/>
                  </a:lnTo>
                  <a:lnTo>
                    <a:pt x="17940" y="2185795"/>
                  </a:lnTo>
                  <a:lnTo>
                    <a:pt x="59515" y="2203964"/>
                  </a:lnTo>
                  <a:lnTo>
                    <a:pt x="71293" y="2204948"/>
                  </a:lnTo>
                  <a:lnTo>
                    <a:pt x="77123" y="2204948"/>
                  </a:lnTo>
                  <a:lnTo>
                    <a:pt x="82800" y="2204135"/>
                  </a:lnTo>
                  <a:lnTo>
                    <a:pt x="87881" y="2202192"/>
                  </a:lnTo>
                  <a:lnTo>
                    <a:pt x="76528" y="2126983"/>
                  </a:lnTo>
                  <a:lnTo>
                    <a:pt x="1576555" y="1281023"/>
                  </a:lnTo>
                  <a:lnTo>
                    <a:pt x="1585343" y="1274598"/>
                  </a:lnTo>
                  <a:lnTo>
                    <a:pt x="1591947" y="1266324"/>
                  </a:lnTo>
                  <a:lnTo>
                    <a:pt x="1596104" y="1256615"/>
                  </a:lnTo>
                  <a:lnTo>
                    <a:pt x="1597548" y="1245882"/>
                  </a:lnTo>
                  <a:lnTo>
                    <a:pt x="1597548" y="99072"/>
                  </a:lnTo>
                  <a:lnTo>
                    <a:pt x="1618577" y="87934"/>
                  </a:lnTo>
                  <a:lnTo>
                    <a:pt x="1641625" y="75463"/>
                  </a:lnTo>
                  <a:lnTo>
                    <a:pt x="1660207" y="64639"/>
                  </a:lnTo>
                  <a:lnTo>
                    <a:pt x="1667842" y="58445"/>
                  </a:lnTo>
                  <a:lnTo>
                    <a:pt x="1667425" y="52020"/>
                  </a:lnTo>
                  <a:lnTo>
                    <a:pt x="1636092" y="12877"/>
                  </a:lnTo>
                  <a:lnTo>
                    <a:pt x="1606933" y="820"/>
                  </a:lnTo>
                  <a:lnTo>
                    <a:pt x="1596354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255D0E36-9BBE-E684-7692-00FF804BA57B}"/>
                </a:ext>
              </a:extLst>
            </p:cNvPr>
            <p:cNvSpPr/>
            <p:nvPr/>
          </p:nvSpPr>
          <p:spPr>
            <a:xfrm>
              <a:off x="1009629" y="1461477"/>
              <a:ext cx="1659255" cy="966469"/>
            </a:xfrm>
            <a:custGeom>
              <a:avLst/>
              <a:gdLst/>
              <a:ahLst/>
              <a:cxnLst/>
              <a:rect l="l" t="t" r="r" b="b"/>
              <a:pathLst>
                <a:path w="1659255" h="966469">
                  <a:moveTo>
                    <a:pt x="1587279" y="0"/>
                  </a:moveTo>
                  <a:lnTo>
                    <a:pt x="1581233" y="0"/>
                  </a:lnTo>
                  <a:lnTo>
                    <a:pt x="1575095" y="820"/>
                  </a:lnTo>
                  <a:lnTo>
                    <a:pt x="1569194" y="2451"/>
                  </a:lnTo>
                  <a:lnTo>
                    <a:pt x="1567479" y="2997"/>
                  </a:lnTo>
                  <a:lnTo>
                    <a:pt x="1565777" y="4102"/>
                  </a:lnTo>
                  <a:lnTo>
                    <a:pt x="1564660" y="4648"/>
                  </a:lnTo>
                  <a:lnTo>
                    <a:pt x="10196" y="880262"/>
                  </a:lnTo>
                  <a:lnTo>
                    <a:pt x="6236" y="882446"/>
                  </a:lnTo>
                  <a:lnTo>
                    <a:pt x="2838" y="885202"/>
                  </a:lnTo>
                  <a:lnTo>
                    <a:pt x="0" y="888492"/>
                  </a:lnTo>
                  <a:lnTo>
                    <a:pt x="134362" y="965911"/>
                  </a:lnTo>
                  <a:lnTo>
                    <a:pt x="1588472" y="189636"/>
                  </a:lnTo>
                  <a:lnTo>
                    <a:pt x="1588472" y="99072"/>
                  </a:lnTo>
                  <a:lnTo>
                    <a:pt x="1609502" y="87934"/>
                  </a:lnTo>
                  <a:lnTo>
                    <a:pt x="1632549" y="75463"/>
                  </a:lnTo>
                  <a:lnTo>
                    <a:pt x="1651132" y="64639"/>
                  </a:lnTo>
                  <a:lnTo>
                    <a:pt x="1658767" y="58445"/>
                  </a:lnTo>
                  <a:lnTo>
                    <a:pt x="1658349" y="52020"/>
                  </a:lnTo>
                  <a:lnTo>
                    <a:pt x="1627017" y="12877"/>
                  </a:lnTo>
                  <a:lnTo>
                    <a:pt x="1597858" y="820"/>
                  </a:lnTo>
                  <a:lnTo>
                    <a:pt x="1587279" y="0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50AB21E2-35E9-EBAB-9B9B-6DDA1F603D99}"/>
                </a:ext>
              </a:extLst>
            </p:cNvPr>
            <p:cNvSpPr/>
            <p:nvPr/>
          </p:nvSpPr>
          <p:spPr>
            <a:xfrm>
              <a:off x="1070862" y="1505648"/>
              <a:ext cx="1597660" cy="2159635"/>
            </a:xfrm>
            <a:custGeom>
              <a:avLst/>
              <a:gdLst/>
              <a:ahLst/>
              <a:cxnLst/>
              <a:rect l="l" t="t" r="r" b="b"/>
              <a:pathLst>
                <a:path w="1597660" h="2159635">
                  <a:moveTo>
                    <a:pt x="1590168" y="0"/>
                  </a:moveTo>
                  <a:lnTo>
                    <a:pt x="1579208" y="0"/>
                  </a:lnTo>
                  <a:lnTo>
                    <a:pt x="1576388" y="698"/>
                  </a:lnTo>
                  <a:lnTo>
                    <a:pt x="19833" y="877811"/>
                  </a:lnTo>
                  <a:lnTo>
                    <a:pt x="0" y="911301"/>
                  </a:lnTo>
                  <a:lnTo>
                    <a:pt x="0" y="2154377"/>
                  </a:lnTo>
                  <a:lnTo>
                    <a:pt x="5506" y="2159025"/>
                  </a:lnTo>
                  <a:lnTo>
                    <a:pt x="13595" y="2159025"/>
                  </a:lnTo>
                  <a:lnTo>
                    <a:pt x="1576553" y="1278572"/>
                  </a:lnTo>
                  <a:lnTo>
                    <a:pt x="1597534" y="1243431"/>
                  </a:lnTo>
                  <a:lnTo>
                    <a:pt x="1597534" y="6286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2654AB35-16C0-77D8-F4F3-F978B14B0E24}"/>
                </a:ext>
              </a:extLst>
            </p:cNvPr>
            <p:cNvSpPr/>
            <p:nvPr/>
          </p:nvSpPr>
          <p:spPr>
            <a:xfrm>
              <a:off x="1126980" y="1587449"/>
              <a:ext cx="1485900" cy="1925320"/>
            </a:xfrm>
            <a:custGeom>
              <a:avLst/>
              <a:gdLst/>
              <a:ahLst/>
              <a:cxnLst/>
              <a:rect l="l" t="t" r="r" b="b"/>
              <a:pathLst>
                <a:path w="1485900" h="1925320">
                  <a:moveTo>
                    <a:pt x="1478869" y="0"/>
                  </a:moveTo>
                  <a:lnTo>
                    <a:pt x="1468772" y="0"/>
                  </a:lnTo>
                  <a:lnTo>
                    <a:pt x="1466169" y="673"/>
                  </a:lnTo>
                  <a:lnTo>
                    <a:pt x="18133" y="816876"/>
                  </a:lnTo>
                  <a:lnTo>
                    <a:pt x="0" y="847623"/>
                  </a:lnTo>
                  <a:lnTo>
                    <a:pt x="0" y="1920570"/>
                  </a:lnTo>
                  <a:lnTo>
                    <a:pt x="5284" y="1924926"/>
                  </a:lnTo>
                  <a:lnTo>
                    <a:pt x="12865" y="1924926"/>
                  </a:lnTo>
                  <a:lnTo>
                    <a:pt x="1466004" y="1106182"/>
                  </a:lnTo>
                  <a:lnTo>
                    <a:pt x="1485854" y="1073238"/>
                  </a:lnTo>
                  <a:lnTo>
                    <a:pt x="1485854" y="6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DB965AAD-456E-44CB-A895-4DAA9F7D859F}"/>
                </a:ext>
              </a:extLst>
            </p:cNvPr>
            <p:cNvSpPr/>
            <p:nvPr/>
          </p:nvSpPr>
          <p:spPr>
            <a:xfrm>
              <a:off x="2498318" y="1578660"/>
              <a:ext cx="394335" cy="546100"/>
            </a:xfrm>
            <a:custGeom>
              <a:avLst/>
              <a:gdLst/>
              <a:ahLst/>
              <a:cxnLst/>
              <a:rect l="l" t="t" r="r" b="b"/>
              <a:pathLst>
                <a:path w="394335" h="546100">
                  <a:moveTo>
                    <a:pt x="394004" y="6032"/>
                  </a:moveTo>
                  <a:lnTo>
                    <a:pt x="383806" y="0"/>
                  </a:lnTo>
                  <a:lnTo>
                    <a:pt x="95834" y="162890"/>
                  </a:lnTo>
                  <a:lnTo>
                    <a:pt x="88442" y="144373"/>
                  </a:lnTo>
                  <a:lnTo>
                    <a:pt x="0" y="193243"/>
                  </a:lnTo>
                  <a:lnTo>
                    <a:pt x="0" y="536346"/>
                  </a:lnTo>
                  <a:lnTo>
                    <a:pt x="1143" y="545680"/>
                  </a:lnTo>
                  <a:lnTo>
                    <a:pt x="45351" y="532511"/>
                  </a:lnTo>
                  <a:lnTo>
                    <a:pt x="394004" y="345313"/>
                  </a:lnTo>
                  <a:lnTo>
                    <a:pt x="394004" y="6032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B1CDF6BA-A800-5EB0-112F-79BEFF6C97D5}"/>
                </a:ext>
              </a:extLst>
            </p:cNvPr>
            <p:cNvSpPr/>
            <p:nvPr/>
          </p:nvSpPr>
          <p:spPr>
            <a:xfrm>
              <a:off x="2498318" y="1584693"/>
              <a:ext cx="394335" cy="539750"/>
            </a:xfrm>
            <a:custGeom>
              <a:avLst/>
              <a:gdLst/>
              <a:ahLst/>
              <a:cxnLst/>
              <a:rect l="l" t="t" r="r" b="b"/>
              <a:pathLst>
                <a:path w="394335" h="539750">
                  <a:moveTo>
                    <a:pt x="394004" y="0"/>
                  </a:moveTo>
                  <a:lnTo>
                    <a:pt x="99199" y="165252"/>
                  </a:lnTo>
                  <a:lnTo>
                    <a:pt x="88442" y="138341"/>
                  </a:lnTo>
                  <a:lnTo>
                    <a:pt x="0" y="187210"/>
                  </a:lnTo>
                  <a:lnTo>
                    <a:pt x="0" y="530313"/>
                  </a:lnTo>
                  <a:lnTo>
                    <a:pt x="1143" y="539648"/>
                  </a:lnTo>
                  <a:lnTo>
                    <a:pt x="45351" y="526478"/>
                  </a:lnTo>
                  <a:lnTo>
                    <a:pt x="394004" y="339280"/>
                  </a:lnTo>
                  <a:lnTo>
                    <a:pt x="394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BBF22429-393C-7088-7C11-682D1F67157C}"/>
                </a:ext>
              </a:extLst>
            </p:cNvPr>
            <p:cNvSpPr/>
            <p:nvPr/>
          </p:nvSpPr>
          <p:spPr>
            <a:xfrm>
              <a:off x="2602064" y="1538579"/>
              <a:ext cx="313690" cy="434975"/>
            </a:xfrm>
            <a:custGeom>
              <a:avLst/>
              <a:gdLst/>
              <a:ahLst/>
              <a:cxnLst/>
              <a:rect l="l" t="t" r="r" b="b"/>
              <a:pathLst>
                <a:path w="313689" h="434975">
                  <a:moveTo>
                    <a:pt x="303288" y="0"/>
                  </a:moveTo>
                  <a:lnTo>
                    <a:pt x="300024" y="0"/>
                  </a:lnTo>
                  <a:lnTo>
                    <a:pt x="298475" y="558"/>
                  </a:lnTo>
                  <a:lnTo>
                    <a:pt x="297052" y="1650"/>
                  </a:lnTo>
                  <a:lnTo>
                    <a:pt x="7366" y="164693"/>
                  </a:lnTo>
                  <a:lnTo>
                    <a:pt x="5676" y="165798"/>
                  </a:lnTo>
                  <a:lnTo>
                    <a:pt x="4533" y="166903"/>
                  </a:lnTo>
                  <a:lnTo>
                    <a:pt x="3390" y="168541"/>
                  </a:lnTo>
                  <a:lnTo>
                    <a:pt x="1130" y="171297"/>
                  </a:lnTo>
                  <a:lnTo>
                    <a:pt x="0" y="174586"/>
                  </a:lnTo>
                  <a:lnTo>
                    <a:pt x="0" y="428205"/>
                  </a:lnTo>
                  <a:lnTo>
                    <a:pt x="2273" y="431507"/>
                  </a:lnTo>
                  <a:lnTo>
                    <a:pt x="5092" y="433146"/>
                  </a:lnTo>
                  <a:lnTo>
                    <a:pt x="7086" y="433971"/>
                  </a:lnTo>
                  <a:lnTo>
                    <a:pt x="9067" y="434378"/>
                  </a:lnTo>
                  <a:lnTo>
                    <a:pt x="13030" y="434378"/>
                  </a:lnTo>
                  <a:lnTo>
                    <a:pt x="15024" y="433971"/>
                  </a:lnTo>
                  <a:lnTo>
                    <a:pt x="16334" y="433425"/>
                  </a:lnTo>
                  <a:lnTo>
                    <a:pt x="13246" y="433425"/>
                  </a:lnTo>
                  <a:lnTo>
                    <a:pt x="11365" y="431507"/>
                  </a:lnTo>
                  <a:lnTo>
                    <a:pt x="11328" y="176225"/>
                  </a:lnTo>
                  <a:lnTo>
                    <a:pt x="14173" y="171830"/>
                  </a:lnTo>
                  <a:lnTo>
                    <a:pt x="18707" y="169087"/>
                  </a:lnTo>
                  <a:lnTo>
                    <a:pt x="307822" y="6045"/>
                  </a:lnTo>
                  <a:lnTo>
                    <a:pt x="308457" y="5600"/>
                  </a:lnTo>
                  <a:lnTo>
                    <a:pt x="309168" y="5384"/>
                  </a:lnTo>
                  <a:lnTo>
                    <a:pt x="312671" y="5384"/>
                  </a:lnTo>
                  <a:lnTo>
                    <a:pt x="312369" y="4940"/>
                  </a:lnTo>
                  <a:lnTo>
                    <a:pt x="306692" y="1650"/>
                  </a:lnTo>
                  <a:lnTo>
                    <a:pt x="304990" y="558"/>
                  </a:lnTo>
                  <a:lnTo>
                    <a:pt x="303288" y="0"/>
                  </a:lnTo>
                  <a:close/>
                </a:path>
                <a:path w="313689" h="434975">
                  <a:moveTo>
                    <a:pt x="17005" y="433146"/>
                  </a:moveTo>
                  <a:lnTo>
                    <a:pt x="16497" y="433349"/>
                  </a:lnTo>
                  <a:lnTo>
                    <a:pt x="16001" y="433425"/>
                  </a:lnTo>
                  <a:lnTo>
                    <a:pt x="16334" y="433425"/>
                  </a:lnTo>
                  <a:lnTo>
                    <a:pt x="17005" y="433146"/>
                  </a:lnTo>
                  <a:close/>
                </a:path>
                <a:path w="313689" h="434975">
                  <a:moveTo>
                    <a:pt x="312671" y="5384"/>
                  </a:moveTo>
                  <a:lnTo>
                    <a:pt x="311721" y="5384"/>
                  </a:lnTo>
                  <a:lnTo>
                    <a:pt x="313499" y="6794"/>
                  </a:lnTo>
                  <a:lnTo>
                    <a:pt x="313499" y="6603"/>
                  </a:lnTo>
                  <a:lnTo>
                    <a:pt x="312671" y="5384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4B82F728-C01A-4D0A-A460-8A11AA147B98}"/>
                </a:ext>
              </a:extLst>
            </p:cNvPr>
            <p:cNvSpPr/>
            <p:nvPr/>
          </p:nvSpPr>
          <p:spPr>
            <a:xfrm>
              <a:off x="2605455" y="1538579"/>
              <a:ext cx="310515" cy="175260"/>
            </a:xfrm>
            <a:custGeom>
              <a:avLst/>
              <a:gdLst/>
              <a:ahLst/>
              <a:cxnLst/>
              <a:rect l="l" t="t" r="r" b="b"/>
              <a:pathLst>
                <a:path w="310514" h="175260">
                  <a:moveTo>
                    <a:pt x="299897" y="0"/>
                  </a:moveTo>
                  <a:lnTo>
                    <a:pt x="296633" y="0"/>
                  </a:lnTo>
                  <a:lnTo>
                    <a:pt x="295084" y="558"/>
                  </a:lnTo>
                  <a:lnTo>
                    <a:pt x="293662" y="1650"/>
                  </a:lnTo>
                  <a:lnTo>
                    <a:pt x="3975" y="164693"/>
                  </a:lnTo>
                  <a:lnTo>
                    <a:pt x="2286" y="165252"/>
                  </a:lnTo>
                  <a:lnTo>
                    <a:pt x="1143" y="166903"/>
                  </a:lnTo>
                  <a:lnTo>
                    <a:pt x="0" y="167995"/>
                  </a:lnTo>
                  <a:lnTo>
                    <a:pt x="9639" y="175132"/>
                  </a:lnTo>
                  <a:lnTo>
                    <a:pt x="10782" y="172377"/>
                  </a:lnTo>
                  <a:lnTo>
                    <a:pt x="12484" y="170192"/>
                  </a:lnTo>
                  <a:lnTo>
                    <a:pt x="15316" y="169087"/>
                  </a:lnTo>
                  <a:lnTo>
                    <a:pt x="304431" y="6045"/>
                  </a:lnTo>
                  <a:lnTo>
                    <a:pt x="305066" y="5600"/>
                  </a:lnTo>
                  <a:lnTo>
                    <a:pt x="305777" y="5384"/>
                  </a:lnTo>
                  <a:lnTo>
                    <a:pt x="309280" y="5384"/>
                  </a:lnTo>
                  <a:lnTo>
                    <a:pt x="308978" y="4940"/>
                  </a:lnTo>
                  <a:lnTo>
                    <a:pt x="303301" y="1650"/>
                  </a:lnTo>
                  <a:lnTo>
                    <a:pt x="301599" y="558"/>
                  </a:lnTo>
                  <a:lnTo>
                    <a:pt x="299897" y="0"/>
                  </a:lnTo>
                  <a:close/>
                </a:path>
                <a:path w="310514" h="175260">
                  <a:moveTo>
                    <a:pt x="309280" y="5384"/>
                  </a:moveTo>
                  <a:lnTo>
                    <a:pt x="308330" y="5384"/>
                  </a:lnTo>
                  <a:lnTo>
                    <a:pt x="310108" y="6794"/>
                  </a:lnTo>
                  <a:lnTo>
                    <a:pt x="310108" y="6603"/>
                  </a:lnTo>
                  <a:lnTo>
                    <a:pt x="309280" y="538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7DF13276-09A0-79C3-60A8-239022F2066E}"/>
                </a:ext>
              </a:extLst>
            </p:cNvPr>
            <p:cNvSpPr/>
            <p:nvPr/>
          </p:nvSpPr>
          <p:spPr>
            <a:xfrm>
              <a:off x="2612834" y="1544281"/>
              <a:ext cx="302895" cy="428625"/>
            </a:xfrm>
            <a:custGeom>
              <a:avLst/>
              <a:gdLst/>
              <a:ahLst/>
              <a:cxnLst/>
              <a:rect l="l" t="t" r="r" b="b"/>
              <a:pathLst>
                <a:path w="302894" h="428625">
                  <a:moveTo>
                    <a:pt x="300621" y="0"/>
                  </a:moveTo>
                  <a:lnTo>
                    <a:pt x="298615" y="0"/>
                  </a:lnTo>
                  <a:lnTo>
                    <a:pt x="297052" y="342"/>
                  </a:lnTo>
                  <a:lnTo>
                    <a:pt x="2844" y="166128"/>
                  </a:lnTo>
                  <a:lnTo>
                    <a:pt x="0" y="171069"/>
                  </a:lnTo>
                  <a:lnTo>
                    <a:pt x="0" y="426008"/>
                  </a:lnTo>
                  <a:lnTo>
                    <a:pt x="2362" y="428002"/>
                  </a:lnTo>
                  <a:lnTo>
                    <a:pt x="5778" y="428002"/>
                  </a:lnTo>
                  <a:lnTo>
                    <a:pt x="7378" y="427443"/>
                  </a:lnTo>
                  <a:lnTo>
                    <a:pt x="293662" y="266052"/>
                  </a:lnTo>
                  <a:lnTo>
                    <a:pt x="298754" y="262750"/>
                  </a:lnTo>
                  <a:lnTo>
                    <a:pt x="302729" y="256717"/>
                  </a:lnTo>
                  <a:lnTo>
                    <a:pt x="302729" y="1473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C27CB116-CDEF-7683-7ACE-5F2A0D9DD6D6}"/>
                </a:ext>
              </a:extLst>
            </p:cNvPr>
            <p:cNvSpPr/>
            <p:nvPr/>
          </p:nvSpPr>
          <p:spPr>
            <a:xfrm>
              <a:off x="2490952" y="1626971"/>
              <a:ext cx="469265" cy="513080"/>
            </a:xfrm>
            <a:custGeom>
              <a:avLst/>
              <a:gdLst/>
              <a:ahLst/>
              <a:cxnLst/>
              <a:rect l="l" t="t" r="r" b="b"/>
              <a:pathLst>
                <a:path w="469264" h="513080">
                  <a:moveTo>
                    <a:pt x="95808" y="96062"/>
                  </a:moveTo>
                  <a:lnTo>
                    <a:pt x="87871" y="90589"/>
                  </a:lnTo>
                  <a:lnTo>
                    <a:pt x="0" y="139992"/>
                  </a:lnTo>
                  <a:lnTo>
                    <a:pt x="7366" y="144932"/>
                  </a:lnTo>
                  <a:lnTo>
                    <a:pt x="95808" y="96062"/>
                  </a:lnTo>
                  <a:close/>
                </a:path>
                <a:path w="469264" h="513080">
                  <a:moveTo>
                    <a:pt x="468833" y="4394"/>
                  </a:moveTo>
                  <a:lnTo>
                    <a:pt x="459181" y="0"/>
                  </a:lnTo>
                  <a:lnTo>
                    <a:pt x="77660" y="214096"/>
                  </a:lnTo>
                  <a:lnTo>
                    <a:pt x="86741" y="218490"/>
                  </a:lnTo>
                  <a:lnTo>
                    <a:pt x="47015" y="376072"/>
                  </a:lnTo>
                  <a:lnTo>
                    <a:pt x="26225" y="458050"/>
                  </a:lnTo>
                  <a:lnTo>
                    <a:pt x="17538" y="490931"/>
                  </a:lnTo>
                  <a:lnTo>
                    <a:pt x="14173" y="501218"/>
                  </a:lnTo>
                  <a:lnTo>
                    <a:pt x="10210" y="512191"/>
                  </a:lnTo>
                  <a:lnTo>
                    <a:pt x="9626" y="512191"/>
                  </a:lnTo>
                  <a:lnTo>
                    <a:pt x="10883" y="512394"/>
                  </a:lnTo>
                  <a:lnTo>
                    <a:pt x="12192" y="512521"/>
                  </a:lnTo>
                  <a:lnTo>
                    <a:pt x="15786" y="512521"/>
                  </a:lnTo>
                  <a:lnTo>
                    <a:pt x="18046" y="512140"/>
                  </a:lnTo>
                  <a:lnTo>
                    <a:pt x="19850" y="511086"/>
                  </a:lnTo>
                  <a:lnTo>
                    <a:pt x="401370" y="297002"/>
                  </a:lnTo>
                  <a:lnTo>
                    <a:pt x="468833" y="4394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1DE8E8D1-0E88-8046-EEB4-AF1DCC4D379D}"/>
                </a:ext>
              </a:extLst>
            </p:cNvPr>
            <p:cNvSpPr/>
            <p:nvPr/>
          </p:nvSpPr>
          <p:spPr>
            <a:xfrm>
              <a:off x="2490952" y="1578660"/>
              <a:ext cx="469265" cy="267335"/>
            </a:xfrm>
            <a:custGeom>
              <a:avLst/>
              <a:gdLst/>
              <a:ahLst/>
              <a:cxnLst/>
              <a:rect l="l" t="t" r="r" b="b"/>
              <a:pathLst>
                <a:path w="469264" h="267335">
                  <a:moveTo>
                    <a:pt x="95808" y="144373"/>
                  </a:moveTo>
                  <a:lnTo>
                    <a:pt x="87871" y="138899"/>
                  </a:lnTo>
                  <a:lnTo>
                    <a:pt x="0" y="188302"/>
                  </a:lnTo>
                  <a:lnTo>
                    <a:pt x="7366" y="193243"/>
                  </a:lnTo>
                  <a:lnTo>
                    <a:pt x="95808" y="144373"/>
                  </a:lnTo>
                  <a:close/>
                </a:path>
                <a:path w="469264" h="267335">
                  <a:moveTo>
                    <a:pt x="401370" y="6032"/>
                  </a:moveTo>
                  <a:lnTo>
                    <a:pt x="391172" y="0"/>
                  </a:lnTo>
                  <a:lnTo>
                    <a:pt x="103174" y="163042"/>
                  </a:lnTo>
                  <a:lnTo>
                    <a:pt x="106565" y="171284"/>
                  </a:lnTo>
                  <a:lnTo>
                    <a:pt x="401370" y="6032"/>
                  </a:lnTo>
                  <a:close/>
                </a:path>
                <a:path w="469264" h="267335">
                  <a:moveTo>
                    <a:pt x="468833" y="52705"/>
                  </a:moveTo>
                  <a:lnTo>
                    <a:pt x="459181" y="48310"/>
                  </a:lnTo>
                  <a:lnTo>
                    <a:pt x="77660" y="262407"/>
                  </a:lnTo>
                  <a:lnTo>
                    <a:pt x="86741" y="266801"/>
                  </a:lnTo>
                  <a:lnTo>
                    <a:pt x="468833" y="527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DFBD2BF2-9800-5546-AD87-80968AE530DC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ACA4F1C9-A74D-5D08-B455-85971B18B32F}"/>
                </a:ext>
              </a:extLst>
            </p:cNvPr>
            <p:cNvSpPr/>
            <p:nvPr/>
          </p:nvSpPr>
          <p:spPr>
            <a:xfrm>
              <a:off x="2490952" y="1766963"/>
              <a:ext cx="86995" cy="372745"/>
            </a:xfrm>
            <a:custGeom>
              <a:avLst/>
              <a:gdLst/>
              <a:ahLst/>
              <a:cxnLst/>
              <a:rect l="l" t="t" r="r" b="b"/>
              <a:pathLst>
                <a:path w="86994" h="372744">
                  <a:moveTo>
                    <a:pt x="0" y="0"/>
                  </a:moveTo>
                  <a:lnTo>
                    <a:pt x="0" y="361772"/>
                  </a:lnTo>
                  <a:lnTo>
                    <a:pt x="1689" y="366712"/>
                  </a:lnTo>
                  <a:lnTo>
                    <a:pt x="6654" y="371729"/>
                  </a:lnTo>
                  <a:lnTo>
                    <a:pt x="8648" y="372516"/>
                  </a:lnTo>
                  <a:lnTo>
                    <a:pt x="13601" y="372516"/>
                  </a:lnTo>
                  <a:lnTo>
                    <a:pt x="16535" y="370611"/>
                  </a:lnTo>
                  <a:lnTo>
                    <a:pt x="17564" y="367258"/>
                  </a:lnTo>
                  <a:lnTo>
                    <a:pt x="86740" y="78498"/>
                  </a:lnTo>
                  <a:lnTo>
                    <a:pt x="77660" y="74104"/>
                  </a:lnTo>
                  <a:lnTo>
                    <a:pt x="13601" y="349694"/>
                  </a:lnTo>
                  <a:lnTo>
                    <a:pt x="13182" y="350926"/>
                  </a:lnTo>
                  <a:lnTo>
                    <a:pt x="12433" y="351548"/>
                  </a:lnTo>
                  <a:lnTo>
                    <a:pt x="10210" y="351332"/>
                  </a:lnTo>
                  <a:lnTo>
                    <a:pt x="8508" y="350786"/>
                  </a:lnTo>
                  <a:lnTo>
                    <a:pt x="7937" y="349694"/>
                  </a:lnTo>
                  <a:lnTo>
                    <a:pt x="7937" y="4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7DE65854-A416-14AE-1D23-AF165EEB5C9C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ABCABC76-945F-44E0-592A-26C71DB41975}"/>
                </a:ext>
              </a:extLst>
            </p:cNvPr>
            <p:cNvSpPr/>
            <p:nvPr/>
          </p:nvSpPr>
          <p:spPr>
            <a:xfrm>
              <a:off x="704636" y="2832176"/>
              <a:ext cx="542925" cy="665480"/>
            </a:xfrm>
            <a:custGeom>
              <a:avLst/>
              <a:gdLst/>
              <a:ahLst/>
              <a:cxnLst/>
              <a:rect l="l" t="t" r="r" b="b"/>
              <a:pathLst>
                <a:path w="542925" h="665479">
                  <a:moveTo>
                    <a:pt x="514167" y="0"/>
                  </a:moveTo>
                  <a:lnTo>
                    <a:pt x="511192" y="0"/>
                  </a:lnTo>
                  <a:lnTo>
                    <a:pt x="508151" y="457"/>
                  </a:lnTo>
                  <a:lnTo>
                    <a:pt x="505109" y="1447"/>
                  </a:lnTo>
                  <a:lnTo>
                    <a:pt x="504548" y="1993"/>
                  </a:lnTo>
                  <a:lnTo>
                    <a:pt x="10198" y="279781"/>
                  </a:lnTo>
                  <a:lnTo>
                    <a:pt x="3959" y="283070"/>
                  </a:lnTo>
                  <a:lnTo>
                    <a:pt x="0" y="289648"/>
                  </a:lnTo>
                  <a:lnTo>
                    <a:pt x="0" y="651433"/>
                  </a:lnTo>
                  <a:lnTo>
                    <a:pt x="3959" y="658025"/>
                  </a:lnTo>
                  <a:lnTo>
                    <a:pt x="10198" y="661314"/>
                  </a:lnTo>
                  <a:lnTo>
                    <a:pt x="14259" y="663727"/>
                  </a:lnTo>
                  <a:lnTo>
                    <a:pt x="18983" y="664984"/>
                  </a:lnTo>
                  <a:lnTo>
                    <a:pt x="27651" y="664984"/>
                  </a:lnTo>
                  <a:lnTo>
                    <a:pt x="31577" y="664146"/>
                  </a:lnTo>
                  <a:lnTo>
                    <a:pt x="35145" y="662419"/>
                  </a:lnTo>
                  <a:lnTo>
                    <a:pt x="35145" y="630567"/>
                  </a:lnTo>
                  <a:lnTo>
                    <a:pt x="507368" y="364858"/>
                  </a:lnTo>
                  <a:lnTo>
                    <a:pt x="514184" y="361569"/>
                  </a:lnTo>
                  <a:lnTo>
                    <a:pt x="517583" y="354990"/>
                  </a:lnTo>
                  <a:lnTo>
                    <a:pt x="517583" y="33286"/>
                  </a:lnTo>
                  <a:lnTo>
                    <a:pt x="542532" y="28333"/>
                  </a:lnTo>
                  <a:lnTo>
                    <a:pt x="540463" y="17118"/>
                  </a:lnTo>
                  <a:lnTo>
                    <a:pt x="534295" y="8132"/>
                  </a:lnTo>
                  <a:lnTo>
                    <a:pt x="525154" y="2164"/>
                  </a:lnTo>
                  <a:lnTo>
                    <a:pt x="5141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ECAC705A-066C-274C-A6E7-A91599E6E411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B23983DF-3A75-B0DD-3BB2-184719F27DF3}"/>
                </a:ext>
              </a:extLst>
            </p:cNvPr>
            <p:cNvSpPr/>
            <p:nvPr/>
          </p:nvSpPr>
          <p:spPr>
            <a:xfrm>
              <a:off x="706337" y="2832176"/>
              <a:ext cx="541020" cy="308610"/>
            </a:xfrm>
            <a:custGeom>
              <a:avLst/>
              <a:gdLst/>
              <a:ahLst/>
              <a:cxnLst/>
              <a:rect l="l" t="t" r="r" b="b"/>
              <a:pathLst>
                <a:path w="541019" h="308610">
                  <a:moveTo>
                    <a:pt x="512466" y="0"/>
                  </a:moveTo>
                  <a:lnTo>
                    <a:pt x="509492" y="0"/>
                  </a:lnTo>
                  <a:lnTo>
                    <a:pt x="506450" y="457"/>
                  </a:lnTo>
                  <a:lnTo>
                    <a:pt x="503408" y="1447"/>
                  </a:lnTo>
                  <a:lnTo>
                    <a:pt x="502847" y="1993"/>
                  </a:lnTo>
                  <a:lnTo>
                    <a:pt x="4537" y="281965"/>
                  </a:lnTo>
                  <a:lnTo>
                    <a:pt x="1699" y="285267"/>
                  </a:lnTo>
                  <a:lnTo>
                    <a:pt x="0" y="289102"/>
                  </a:lnTo>
                  <a:lnTo>
                    <a:pt x="34584" y="308330"/>
                  </a:lnTo>
                  <a:lnTo>
                    <a:pt x="515882" y="45910"/>
                  </a:lnTo>
                  <a:lnTo>
                    <a:pt x="515882" y="33286"/>
                  </a:lnTo>
                  <a:lnTo>
                    <a:pt x="540832" y="28333"/>
                  </a:lnTo>
                  <a:lnTo>
                    <a:pt x="538763" y="17118"/>
                  </a:lnTo>
                  <a:lnTo>
                    <a:pt x="532595" y="8132"/>
                  </a:lnTo>
                  <a:lnTo>
                    <a:pt x="523454" y="2164"/>
                  </a:lnTo>
                  <a:lnTo>
                    <a:pt x="512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B800573B-32DE-1C13-9264-0B468BC989FA}"/>
                </a:ext>
              </a:extLst>
            </p:cNvPr>
            <p:cNvSpPr/>
            <p:nvPr/>
          </p:nvSpPr>
          <p:spPr>
            <a:xfrm>
              <a:off x="729007" y="2851645"/>
              <a:ext cx="518159" cy="643255"/>
            </a:xfrm>
            <a:custGeom>
              <a:avLst/>
              <a:gdLst/>
              <a:ahLst/>
              <a:cxnLst/>
              <a:rect l="l" t="t" r="r" b="b"/>
              <a:pathLst>
                <a:path w="518159" h="643254">
                  <a:moveTo>
                    <a:pt x="513453" y="0"/>
                  </a:moveTo>
                  <a:lnTo>
                    <a:pt x="507453" y="0"/>
                  </a:lnTo>
                  <a:lnTo>
                    <a:pt x="505941" y="381"/>
                  </a:lnTo>
                  <a:lnTo>
                    <a:pt x="10214" y="278968"/>
                  </a:lnTo>
                  <a:lnTo>
                    <a:pt x="3976" y="282257"/>
                  </a:lnTo>
                  <a:lnTo>
                    <a:pt x="0" y="288861"/>
                  </a:lnTo>
                  <a:lnTo>
                    <a:pt x="0" y="639648"/>
                  </a:lnTo>
                  <a:lnTo>
                    <a:pt x="4146" y="643039"/>
                  </a:lnTo>
                  <a:lnTo>
                    <a:pt x="10417" y="643039"/>
                  </a:lnTo>
                  <a:lnTo>
                    <a:pt x="12049" y="642658"/>
                  </a:lnTo>
                  <a:lnTo>
                    <a:pt x="507946" y="364070"/>
                  </a:lnTo>
                  <a:lnTo>
                    <a:pt x="514183" y="360768"/>
                  </a:lnTo>
                  <a:lnTo>
                    <a:pt x="518161" y="354177"/>
                  </a:lnTo>
                  <a:lnTo>
                    <a:pt x="518161" y="8864"/>
                  </a:lnTo>
                  <a:lnTo>
                    <a:pt x="517719" y="3505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0E22CECF-E832-AC74-D2A8-9FBB39300077}"/>
                </a:ext>
              </a:extLst>
            </p:cNvPr>
            <p:cNvSpPr/>
            <p:nvPr/>
          </p:nvSpPr>
          <p:spPr>
            <a:xfrm>
              <a:off x="863370" y="3009226"/>
              <a:ext cx="249435" cy="327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DBEB284F-82F3-DF09-68C1-0AAEFE8A75B6}"/>
                </a:ext>
              </a:extLst>
            </p:cNvPr>
            <p:cNvSpPr/>
            <p:nvPr/>
          </p:nvSpPr>
          <p:spPr>
            <a:xfrm>
              <a:off x="2536304" y="2389505"/>
              <a:ext cx="85026" cy="82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4ECEC926-4CA5-8060-4AEC-C8B5DC0F397E}"/>
                </a:ext>
              </a:extLst>
            </p:cNvPr>
            <p:cNvSpPr/>
            <p:nvPr/>
          </p:nvSpPr>
          <p:spPr>
            <a:xfrm>
              <a:off x="1428572" y="2174367"/>
              <a:ext cx="1571459" cy="18772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78C2E1BE-FA64-8688-CC3B-6A9A426FB3E1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43B93C08-02F7-DA9D-BA18-5B17266053B1}"/>
                </a:ext>
              </a:extLst>
            </p:cNvPr>
            <p:cNvSpPr/>
            <p:nvPr/>
          </p:nvSpPr>
          <p:spPr>
            <a:xfrm>
              <a:off x="2492641" y="1961819"/>
              <a:ext cx="568325" cy="502920"/>
            </a:xfrm>
            <a:custGeom>
              <a:avLst/>
              <a:gdLst/>
              <a:ahLst/>
              <a:cxnLst/>
              <a:rect l="l" t="t" r="r" b="b"/>
              <a:pathLst>
                <a:path w="568325" h="502919">
                  <a:moveTo>
                    <a:pt x="540296" y="0"/>
                  </a:moveTo>
                  <a:lnTo>
                    <a:pt x="537133" y="0"/>
                  </a:lnTo>
                  <a:lnTo>
                    <a:pt x="533869" y="533"/>
                  </a:lnTo>
                  <a:lnTo>
                    <a:pt x="530644" y="1676"/>
                  </a:lnTo>
                  <a:lnTo>
                    <a:pt x="530059" y="1676"/>
                  </a:lnTo>
                  <a:lnTo>
                    <a:pt x="6248" y="295922"/>
                  </a:lnTo>
                  <a:lnTo>
                    <a:pt x="3403" y="299212"/>
                  </a:lnTo>
                  <a:lnTo>
                    <a:pt x="584" y="305816"/>
                  </a:lnTo>
                  <a:lnTo>
                    <a:pt x="0" y="308546"/>
                  </a:lnTo>
                  <a:lnTo>
                    <a:pt x="0" y="489165"/>
                  </a:lnTo>
                  <a:lnTo>
                    <a:pt x="3987" y="495744"/>
                  </a:lnTo>
                  <a:lnTo>
                    <a:pt x="10223" y="499605"/>
                  </a:lnTo>
                  <a:lnTo>
                    <a:pt x="14160" y="501662"/>
                  </a:lnTo>
                  <a:lnTo>
                    <a:pt x="18745" y="502754"/>
                  </a:lnTo>
                  <a:lnTo>
                    <a:pt x="27419" y="502754"/>
                  </a:lnTo>
                  <a:lnTo>
                    <a:pt x="31483" y="501942"/>
                  </a:lnTo>
                  <a:lnTo>
                    <a:pt x="35153" y="500138"/>
                  </a:lnTo>
                  <a:lnTo>
                    <a:pt x="35153" y="468299"/>
                  </a:lnTo>
                  <a:lnTo>
                    <a:pt x="532904" y="188328"/>
                  </a:lnTo>
                  <a:lnTo>
                    <a:pt x="539140" y="185026"/>
                  </a:lnTo>
                  <a:lnTo>
                    <a:pt x="543102" y="178447"/>
                  </a:lnTo>
                  <a:lnTo>
                    <a:pt x="543102" y="32969"/>
                  </a:lnTo>
                  <a:lnTo>
                    <a:pt x="568045" y="28028"/>
                  </a:lnTo>
                  <a:lnTo>
                    <a:pt x="566035" y="16941"/>
                  </a:lnTo>
                  <a:lnTo>
                    <a:pt x="560019" y="8051"/>
                  </a:lnTo>
                  <a:lnTo>
                    <a:pt x="551079" y="2143"/>
                  </a:lnTo>
                  <a:lnTo>
                    <a:pt x="540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55518824-9FA1-B05F-BA7C-474C6E05C3E5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2C857EBA-72D8-7C0A-9FC5-D8E514B784EF}"/>
                </a:ext>
              </a:extLst>
            </p:cNvPr>
            <p:cNvSpPr/>
            <p:nvPr/>
          </p:nvSpPr>
          <p:spPr>
            <a:xfrm>
              <a:off x="2494343" y="1962048"/>
              <a:ext cx="566420" cy="322580"/>
            </a:xfrm>
            <a:custGeom>
              <a:avLst/>
              <a:gdLst/>
              <a:ahLst/>
              <a:cxnLst/>
              <a:rect l="l" t="t" r="r" b="b"/>
              <a:pathLst>
                <a:path w="566419" h="322580">
                  <a:moveTo>
                    <a:pt x="537997" y="0"/>
                  </a:moveTo>
                  <a:lnTo>
                    <a:pt x="535025" y="0"/>
                  </a:lnTo>
                  <a:lnTo>
                    <a:pt x="531964" y="457"/>
                  </a:lnTo>
                  <a:lnTo>
                    <a:pt x="528942" y="1447"/>
                  </a:lnTo>
                  <a:lnTo>
                    <a:pt x="528358" y="1993"/>
                  </a:lnTo>
                  <a:lnTo>
                    <a:pt x="4546" y="296252"/>
                  </a:lnTo>
                  <a:lnTo>
                    <a:pt x="1701" y="299542"/>
                  </a:lnTo>
                  <a:lnTo>
                    <a:pt x="0" y="303377"/>
                  </a:lnTo>
                  <a:lnTo>
                    <a:pt x="34594" y="322046"/>
                  </a:lnTo>
                  <a:lnTo>
                    <a:pt x="541401" y="45923"/>
                  </a:lnTo>
                  <a:lnTo>
                    <a:pt x="541401" y="32740"/>
                  </a:lnTo>
                  <a:lnTo>
                    <a:pt x="566246" y="27819"/>
                  </a:lnTo>
                  <a:lnTo>
                    <a:pt x="564275" y="17123"/>
                  </a:lnTo>
                  <a:lnTo>
                    <a:pt x="558114" y="8134"/>
                  </a:lnTo>
                  <a:lnTo>
                    <a:pt x="548980" y="2164"/>
                  </a:lnTo>
                  <a:lnTo>
                    <a:pt x="5379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E76A3ED8-4604-9B9C-D785-C05D870B3343}"/>
                </a:ext>
              </a:extLst>
            </p:cNvPr>
            <p:cNvSpPr/>
            <p:nvPr/>
          </p:nvSpPr>
          <p:spPr>
            <a:xfrm>
              <a:off x="2517038" y="1981047"/>
              <a:ext cx="544195" cy="481330"/>
            </a:xfrm>
            <a:custGeom>
              <a:avLst/>
              <a:gdLst/>
              <a:ahLst/>
              <a:cxnLst/>
              <a:rect l="l" t="t" r="r" b="b"/>
              <a:pathLst>
                <a:path w="544194" h="481330">
                  <a:moveTo>
                    <a:pt x="539330" y="0"/>
                  </a:moveTo>
                  <a:lnTo>
                    <a:pt x="533031" y="0"/>
                  </a:lnTo>
                  <a:lnTo>
                    <a:pt x="531494" y="342"/>
                  </a:lnTo>
                  <a:lnTo>
                    <a:pt x="10198" y="293166"/>
                  </a:lnTo>
                  <a:lnTo>
                    <a:pt x="3949" y="296456"/>
                  </a:lnTo>
                  <a:lnTo>
                    <a:pt x="0" y="303047"/>
                  </a:lnTo>
                  <a:lnTo>
                    <a:pt x="0" y="477177"/>
                  </a:lnTo>
                  <a:lnTo>
                    <a:pt x="4318" y="480936"/>
                  </a:lnTo>
                  <a:lnTo>
                    <a:pt x="10617" y="480936"/>
                  </a:lnTo>
                  <a:lnTo>
                    <a:pt x="12128" y="480593"/>
                  </a:lnTo>
                  <a:lnTo>
                    <a:pt x="533450" y="188315"/>
                  </a:lnTo>
                  <a:lnTo>
                    <a:pt x="539686" y="184467"/>
                  </a:lnTo>
                  <a:lnTo>
                    <a:pt x="543648" y="177888"/>
                  </a:lnTo>
                  <a:lnTo>
                    <a:pt x="543648" y="3746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8600777B-0E61-5521-00B5-7EF97C92514B}"/>
                </a:ext>
              </a:extLst>
            </p:cNvPr>
            <p:cNvSpPr/>
            <p:nvPr/>
          </p:nvSpPr>
          <p:spPr>
            <a:xfrm>
              <a:off x="2543670" y="2029497"/>
              <a:ext cx="487680" cy="384175"/>
            </a:xfrm>
            <a:custGeom>
              <a:avLst/>
              <a:gdLst/>
              <a:ahLst/>
              <a:cxnLst/>
              <a:rect l="l" t="t" r="r" b="b"/>
              <a:pathLst>
                <a:path w="487680" h="384175">
                  <a:moveTo>
                    <a:pt x="424713" y="116255"/>
                  </a:moveTo>
                  <a:lnTo>
                    <a:pt x="421627" y="109308"/>
                  </a:lnTo>
                  <a:lnTo>
                    <a:pt x="415899" y="109308"/>
                  </a:lnTo>
                  <a:lnTo>
                    <a:pt x="414870" y="109588"/>
                  </a:lnTo>
                  <a:lnTo>
                    <a:pt x="0" y="340779"/>
                  </a:lnTo>
                  <a:lnTo>
                    <a:pt x="2273" y="347916"/>
                  </a:lnTo>
                  <a:lnTo>
                    <a:pt x="9067" y="347916"/>
                  </a:lnTo>
                  <a:lnTo>
                    <a:pt x="9626" y="347383"/>
                  </a:lnTo>
                  <a:lnTo>
                    <a:pt x="10769" y="347383"/>
                  </a:lnTo>
                  <a:lnTo>
                    <a:pt x="419519" y="118999"/>
                  </a:lnTo>
                  <a:lnTo>
                    <a:pt x="424713" y="116255"/>
                  </a:lnTo>
                  <a:close/>
                </a:path>
                <a:path w="487680" h="384175">
                  <a:moveTo>
                    <a:pt x="487553" y="114604"/>
                  </a:moveTo>
                  <a:lnTo>
                    <a:pt x="486410" y="111861"/>
                  </a:lnTo>
                  <a:lnTo>
                    <a:pt x="485267" y="110413"/>
                  </a:lnTo>
                  <a:lnTo>
                    <a:pt x="483641" y="109423"/>
                  </a:lnTo>
                  <a:lnTo>
                    <a:pt x="479983" y="109664"/>
                  </a:lnTo>
                  <a:lnTo>
                    <a:pt x="177" y="376923"/>
                  </a:lnTo>
                  <a:lnTo>
                    <a:pt x="2120" y="384175"/>
                  </a:lnTo>
                  <a:lnTo>
                    <a:pt x="10210" y="384162"/>
                  </a:lnTo>
                  <a:lnTo>
                    <a:pt x="10769" y="383603"/>
                  </a:lnTo>
                  <a:lnTo>
                    <a:pt x="484136" y="118999"/>
                  </a:lnTo>
                  <a:lnTo>
                    <a:pt x="486410" y="117348"/>
                  </a:lnTo>
                  <a:lnTo>
                    <a:pt x="487553" y="114604"/>
                  </a:lnTo>
                  <a:close/>
                </a:path>
                <a:path w="487680" h="384175">
                  <a:moveTo>
                    <a:pt x="487553" y="41605"/>
                  </a:moveTo>
                  <a:lnTo>
                    <a:pt x="486410" y="38849"/>
                  </a:lnTo>
                  <a:lnTo>
                    <a:pt x="485267" y="37388"/>
                  </a:lnTo>
                  <a:lnTo>
                    <a:pt x="483641" y="36664"/>
                  </a:lnTo>
                  <a:lnTo>
                    <a:pt x="479983" y="36842"/>
                  </a:lnTo>
                  <a:lnTo>
                    <a:pt x="479031" y="37211"/>
                  </a:lnTo>
                  <a:lnTo>
                    <a:pt x="5105" y="301815"/>
                  </a:lnTo>
                  <a:lnTo>
                    <a:pt x="0" y="304012"/>
                  </a:lnTo>
                  <a:lnTo>
                    <a:pt x="2273" y="311696"/>
                  </a:lnTo>
                  <a:lnTo>
                    <a:pt x="7937" y="311696"/>
                  </a:lnTo>
                  <a:lnTo>
                    <a:pt x="9067" y="311137"/>
                  </a:lnTo>
                  <a:lnTo>
                    <a:pt x="9626" y="310603"/>
                  </a:lnTo>
                  <a:lnTo>
                    <a:pt x="10210" y="310603"/>
                  </a:lnTo>
                  <a:lnTo>
                    <a:pt x="484136" y="45999"/>
                  </a:lnTo>
                  <a:lnTo>
                    <a:pt x="486410" y="44348"/>
                  </a:lnTo>
                  <a:lnTo>
                    <a:pt x="487553" y="41605"/>
                  </a:lnTo>
                  <a:close/>
                </a:path>
                <a:path w="487680" h="384175">
                  <a:moveTo>
                    <a:pt x="487553" y="4813"/>
                  </a:moveTo>
                  <a:lnTo>
                    <a:pt x="486410" y="2616"/>
                  </a:lnTo>
                  <a:lnTo>
                    <a:pt x="485165" y="1016"/>
                  </a:lnTo>
                  <a:lnTo>
                    <a:pt x="483311" y="0"/>
                  </a:lnTo>
                  <a:lnTo>
                    <a:pt x="479793" y="127"/>
                  </a:lnTo>
                  <a:lnTo>
                    <a:pt x="0" y="267779"/>
                  </a:lnTo>
                  <a:lnTo>
                    <a:pt x="2273" y="274916"/>
                  </a:lnTo>
                  <a:lnTo>
                    <a:pt x="10210" y="274916"/>
                  </a:lnTo>
                  <a:lnTo>
                    <a:pt x="10769" y="274358"/>
                  </a:lnTo>
                  <a:lnTo>
                    <a:pt x="484136" y="9207"/>
                  </a:lnTo>
                  <a:lnTo>
                    <a:pt x="486410" y="8115"/>
                  </a:lnTo>
                  <a:lnTo>
                    <a:pt x="487553" y="48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3FBC3167-5CCC-1FB3-6041-9EEBEAEFDE3F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2784BEAE-8120-7975-91F9-0ED1DF706C03}"/>
                </a:ext>
              </a:extLst>
            </p:cNvPr>
            <p:cNvSpPr/>
            <p:nvPr/>
          </p:nvSpPr>
          <p:spPr>
            <a:xfrm>
              <a:off x="849196" y="2833624"/>
              <a:ext cx="41910" cy="62865"/>
            </a:xfrm>
            <a:custGeom>
              <a:avLst/>
              <a:gdLst/>
              <a:ahLst/>
              <a:cxnLst/>
              <a:rect l="l" t="t" r="r" b="b"/>
              <a:pathLst>
                <a:path w="41909" h="62864">
                  <a:moveTo>
                    <a:pt x="37983" y="0"/>
                  </a:moveTo>
                  <a:lnTo>
                    <a:pt x="0" y="20866"/>
                  </a:lnTo>
                  <a:lnTo>
                    <a:pt x="17572" y="49402"/>
                  </a:lnTo>
                  <a:lnTo>
                    <a:pt x="18133" y="49402"/>
                  </a:lnTo>
                  <a:lnTo>
                    <a:pt x="18133" y="49949"/>
                  </a:lnTo>
                  <a:lnTo>
                    <a:pt x="18710" y="49949"/>
                  </a:lnTo>
                  <a:lnTo>
                    <a:pt x="41382" y="62585"/>
                  </a:lnTo>
                  <a:lnTo>
                    <a:pt x="41382" y="19202"/>
                  </a:lnTo>
                  <a:lnTo>
                    <a:pt x="28347" y="28549"/>
                  </a:lnTo>
                  <a:lnTo>
                    <a:pt x="379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6337D3EC-9BE5-A47C-F73E-B50E850046AF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8">
              <a:extLst>
                <a:ext uri="{FF2B5EF4-FFF2-40B4-BE49-F238E27FC236}">
                  <a16:creationId xmlns:a16="http://schemas.microsoft.com/office/drawing/2014/main" id="{CFAF8E74-A205-B94F-1FB9-2977CB97726A}"/>
                </a:ext>
              </a:extLst>
            </p:cNvPr>
            <p:cNvSpPr/>
            <p:nvPr/>
          </p:nvSpPr>
          <p:spPr>
            <a:xfrm>
              <a:off x="788541" y="2632443"/>
              <a:ext cx="187325" cy="264160"/>
            </a:xfrm>
            <a:custGeom>
              <a:avLst/>
              <a:gdLst/>
              <a:ahLst/>
              <a:cxnLst/>
              <a:rect l="l" t="t" r="r" b="b"/>
              <a:pathLst>
                <a:path w="187325" h="264160">
                  <a:moveTo>
                    <a:pt x="160228" y="0"/>
                  </a:moveTo>
                  <a:lnTo>
                    <a:pt x="153719" y="0"/>
                  </a:lnTo>
                  <a:lnTo>
                    <a:pt x="149895" y="838"/>
                  </a:lnTo>
                  <a:lnTo>
                    <a:pt x="146258" y="2451"/>
                  </a:lnTo>
                  <a:lnTo>
                    <a:pt x="9057" y="79311"/>
                  </a:lnTo>
                  <a:lnTo>
                    <a:pt x="5659" y="82600"/>
                  </a:lnTo>
                  <a:lnTo>
                    <a:pt x="3959" y="86436"/>
                  </a:lnTo>
                  <a:lnTo>
                    <a:pt x="2260" y="89725"/>
                  </a:lnTo>
                  <a:lnTo>
                    <a:pt x="1121" y="93040"/>
                  </a:lnTo>
                  <a:lnTo>
                    <a:pt x="1121" y="240156"/>
                  </a:lnTo>
                  <a:lnTo>
                    <a:pt x="0" y="250583"/>
                  </a:lnTo>
                  <a:lnTo>
                    <a:pt x="15873" y="258813"/>
                  </a:lnTo>
                  <a:lnTo>
                    <a:pt x="23588" y="263702"/>
                  </a:lnTo>
                  <a:lnTo>
                    <a:pt x="34584" y="263702"/>
                  </a:lnTo>
                  <a:lnTo>
                    <a:pt x="37184" y="263258"/>
                  </a:lnTo>
                  <a:lnTo>
                    <a:pt x="39683" y="262115"/>
                  </a:lnTo>
                  <a:lnTo>
                    <a:pt x="39683" y="227533"/>
                  </a:lnTo>
                  <a:lnTo>
                    <a:pt x="142281" y="170980"/>
                  </a:lnTo>
                  <a:lnTo>
                    <a:pt x="148088" y="166511"/>
                  </a:lnTo>
                  <a:lnTo>
                    <a:pt x="152561" y="160756"/>
                  </a:lnTo>
                  <a:lnTo>
                    <a:pt x="155438" y="154077"/>
                  </a:lnTo>
                  <a:lnTo>
                    <a:pt x="156456" y="146837"/>
                  </a:lnTo>
                  <a:lnTo>
                    <a:pt x="156456" y="37033"/>
                  </a:lnTo>
                  <a:lnTo>
                    <a:pt x="187081" y="25514"/>
                  </a:lnTo>
                  <a:lnTo>
                    <a:pt x="162930" y="431"/>
                  </a:lnTo>
                  <a:lnTo>
                    <a:pt x="160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983BAA8D-CEA1-D2FF-9A69-F0904893A798}"/>
                </a:ext>
              </a:extLst>
            </p:cNvPr>
            <p:cNvSpPr/>
            <p:nvPr/>
          </p:nvSpPr>
          <p:spPr>
            <a:xfrm>
              <a:off x="792501" y="2632443"/>
              <a:ext cx="183121" cy="2638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89C8C-878C-DC8A-CDDC-F853290DE5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37</a:t>
            </a:fld>
            <a:endParaRPr lang="en-IN"/>
          </a:p>
        </p:txBody>
      </p:sp>
      <p:sp>
        <p:nvSpPr>
          <p:cNvPr id="53" name="object 2">
            <a:extLst>
              <a:ext uri="{FF2B5EF4-FFF2-40B4-BE49-F238E27FC236}">
                <a16:creationId xmlns:a16="http://schemas.microsoft.com/office/drawing/2014/main" id="{E14A4654-1F78-2EA3-FBAF-1B9F3F0E12AF}"/>
              </a:ext>
            </a:extLst>
          </p:cNvPr>
          <p:cNvSpPr txBox="1">
            <a:spLocks/>
          </p:cNvSpPr>
          <p:nvPr/>
        </p:nvSpPr>
        <p:spPr>
          <a:xfrm>
            <a:off x="416280" y="2068588"/>
            <a:ext cx="55424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1" i="0">
                <a:solidFill>
                  <a:srgbClr val="263238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AU" sz="3200" dirty="0">
                <a:latin typeface="+mn-lt"/>
              </a:rPr>
              <a:t>BUSINESS IMPACT</a:t>
            </a:r>
          </a:p>
        </p:txBody>
      </p:sp>
    </p:spTree>
    <p:extLst>
      <p:ext uri="{BB962C8B-B14F-4D97-AF65-F5344CB8AC3E}">
        <p14:creationId xmlns:p14="http://schemas.microsoft.com/office/powerpoint/2010/main" val="2460381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98549-F876-242D-05D4-32D35DF63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A909FDD-9392-9FB7-EA04-D621FF515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1956" y="63581"/>
            <a:ext cx="4130844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AU" sz="3200" u="sng" dirty="0">
                <a:latin typeface="+mn-lt"/>
              </a:rPr>
              <a:t>Strategic Value to DHL </a:t>
            </a:r>
            <a:endParaRPr lang="en-IN" sz="3200" u="sng" dirty="0">
              <a:latin typeface="+mn-lt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8398890-4CDB-0CF1-9408-BF9C466FE9EE}"/>
              </a:ext>
            </a:extLst>
          </p:cNvPr>
          <p:cNvSpPr txBox="1"/>
          <p:nvPr/>
        </p:nvSpPr>
        <p:spPr>
          <a:xfrm>
            <a:off x="408355" y="871564"/>
            <a:ext cx="7531289" cy="386766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1400" b="1" dirty="0"/>
              <a:t>🔍 Early Risk Detection</a:t>
            </a:r>
            <a:r>
              <a:rPr lang="en-AU" sz="14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Identify high-risk diabetes patients proactively, enabling </a:t>
            </a:r>
            <a:r>
              <a:rPr lang="en-AU" sz="1400" b="1" dirty="0"/>
              <a:t>targeted post-discharge care</a:t>
            </a:r>
            <a:r>
              <a:rPr lang="en-AU" sz="1400" dirty="0"/>
              <a:t> and reducing avoidable hospital costs.</a:t>
            </a:r>
          </a:p>
          <a:p>
            <a:pPr>
              <a:lnSpc>
                <a:spcPct val="150000"/>
              </a:lnSpc>
            </a:pPr>
            <a:r>
              <a:rPr lang="en-AU" sz="1400" b="1" dirty="0"/>
              <a:t>🤝 Trustworthy AI for Clinical Partners</a:t>
            </a:r>
            <a:r>
              <a:rPr lang="en-AU" sz="14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Deliver </a:t>
            </a:r>
            <a:r>
              <a:rPr lang="en-AU" sz="1400" b="1" dirty="0"/>
              <a:t>explainable insights</a:t>
            </a:r>
            <a:r>
              <a:rPr lang="en-AU" sz="1400" dirty="0"/>
              <a:t> that clinicians can act on, building trust and strengthening partnerships with hospitals.</a:t>
            </a:r>
          </a:p>
          <a:p>
            <a:pPr>
              <a:lnSpc>
                <a:spcPct val="150000"/>
              </a:lnSpc>
            </a:pPr>
            <a:r>
              <a:rPr lang="en-AU" sz="1400" b="1" dirty="0"/>
              <a:t>📝 GenAI-Driven Documentation</a:t>
            </a:r>
            <a:r>
              <a:rPr lang="en-AU" sz="14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Automate patient summaries for </a:t>
            </a:r>
            <a:r>
              <a:rPr lang="en-AU" sz="1400" b="1" dirty="0"/>
              <a:t>insurance, case management, and referrals</a:t>
            </a:r>
            <a:r>
              <a:rPr lang="en-AU" sz="1400" dirty="0"/>
              <a:t>, improving </a:t>
            </a:r>
            <a:r>
              <a:rPr lang="en-AU" sz="1400" b="1" dirty="0"/>
              <a:t>service turnaround and accuracy</a:t>
            </a:r>
            <a:r>
              <a:rPr lang="en-AU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AU" sz="1400" b="1" dirty="0"/>
              <a:t>⚙️ Efficiency at Scale</a:t>
            </a:r>
            <a:r>
              <a:rPr lang="en-AU" sz="1400" dirty="0"/>
              <a:t>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Replace manual reviews with an AI assistant, supporting </a:t>
            </a:r>
            <a:r>
              <a:rPr lang="en-AU" sz="1400" b="1" dirty="0"/>
              <a:t>faster insights and better resource use</a:t>
            </a:r>
            <a:r>
              <a:rPr lang="en-AU" sz="1400" dirty="0"/>
              <a:t> across teams.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C271BC5-84EC-8072-6408-462C0ACC119C}"/>
              </a:ext>
            </a:extLst>
          </p:cNvPr>
          <p:cNvSpPr/>
          <p:nvPr/>
        </p:nvSpPr>
        <p:spPr>
          <a:xfrm>
            <a:off x="0" y="165181"/>
            <a:ext cx="1128395" cy="163830"/>
          </a:xfrm>
          <a:custGeom>
            <a:avLst/>
            <a:gdLst/>
            <a:ahLst/>
            <a:cxnLst/>
            <a:rect l="l" t="t" r="r" b="b"/>
            <a:pathLst>
              <a:path w="1128395" h="163829">
                <a:moveTo>
                  <a:pt x="1128299" y="0"/>
                </a:moveTo>
                <a:lnTo>
                  <a:pt x="0" y="0"/>
                </a:lnTo>
                <a:lnTo>
                  <a:pt x="0" y="163799"/>
                </a:lnTo>
                <a:lnTo>
                  <a:pt x="1128299" y="163799"/>
                </a:lnTo>
                <a:lnTo>
                  <a:pt x="1128299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CCE3037-8D54-7006-FBED-82291730742D}"/>
              </a:ext>
            </a:extLst>
          </p:cNvPr>
          <p:cNvSpPr/>
          <p:nvPr/>
        </p:nvSpPr>
        <p:spPr>
          <a:xfrm>
            <a:off x="-174" y="404274"/>
            <a:ext cx="848360" cy="136525"/>
          </a:xfrm>
          <a:custGeom>
            <a:avLst/>
            <a:gdLst/>
            <a:ahLst/>
            <a:cxnLst/>
            <a:rect l="l" t="t" r="r" b="b"/>
            <a:pathLst>
              <a:path w="848360" h="136525">
                <a:moveTo>
                  <a:pt x="848099" y="0"/>
                </a:moveTo>
                <a:lnTo>
                  <a:pt x="0" y="0"/>
                </a:lnTo>
                <a:lnTo>
                  <a:pt x="0" y="136199"/>
                </a:lnTo>
                <a:lnTo>
                  <a:pt x="848099" y="136199"/>
                </a:lnTo>
                <a:lnTo>
                  <a:pt x="848099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1ACB903-EBA8-F02D-83C8-2CA863B8EF25}"/>
              </a:ext>
            </a:extLst>
          </p:cNvPr>
          <p:cNvSpPr/>
          <p:nvPr/>
        </p:nvSpPr>
        <p:spPr>
          <a:xfrm>
            <a:off x="8458200" y="3333750"/>
            <a:ext cx="220048" cy="2235835"/>
          </a:xfrm>
          <a:custGeom>
            <a:avLst/>
            <a:gdLst/>
            <a:ahLst/>
            <a:cxnLst/>
            <a:rect l="l" t="t" r="r" b="b"/>
            <a:pathLst>
              <a:path w="233679" h="2235835">
                <a:moveTo>
                  <a:pt x="233400" y="0"/>
                </a:moveTo>
                <a:lnTo>
                  <a:pt x="0" y="0"/>
                </a:lnTo>
                <a:lnTo>
                  <a:pt x="0" y="2235301"/>
                </a:lnTo>
                <a:lnTo>
                  <a:pt x="233400" y="2235301"/>
                </a:lnTo>
                <a:lnTo>
                  <a:pt x="233400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D4F35-E273-8293-472A-910A61A16D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83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470" y="604436"/>
            <a:ext cx="264192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200" dirty="0">
                <a:latin typeface="+mn-lt"/>
              </a:rPr>
              <a:t>CONCLUSION </a:t>
            </a:r>
            <a:endParaRPr lang="en-IN" sz="3200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0000" y="102870"/>
            <a:ext cx="5525495" cy="482305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1400" dirty="0"/>
              <a:t> </a:t>
            </a:r>
            <a:r>
              <a:rPr lang="en-AU" sz="1400" dirty="0"/>
              <a:t>✅ </a:t>
            </a:r>
            <a:r>
              <a:rPr lang="en-AU" sz="1400" b="1" dirty="0"/>
              <a:t>Project Highlights</a:t>
            </a:r>
            <a:endParaRPr lang="en-AU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Built a full-stack AI + GenAI solution to predict and explain diabetes readmission risk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Integrated clinical reasoning, SHAP explainability, and AWS Bedrock-powered summaries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Delivered an interactive dashboard with real business utility for DHL’s health initiatives</a:t>
            </a:r>
            <a:br>
              <a:rPr lang="en-AU" sz="1400" dirty="0"/>
            </a:br>
            <a:endParaRPr lang="en-AU" sz="1400" dirty="0"/>
          </a:p>
          <a:p>
            <a:pPr>
              <a:lnSpc>
                <a:spcPct val="150000"/>
              </a:lnSpc>
              <a:buNone/>
            </a:pPr>
            <a:r>
              <a:rPr lang="en-AU" sz="1400" dirty="0"/>
              <a:t>🚀 </a:t>
            </a:r>
            <a:r>
              <a:rPr lang="en-AU" sz="1400" b="1" dirty="0"/>
              <a:t>Recommended Next Steps</a:t>
            </a:r>
            <a:endParaRPr lang="en-AU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🔄 </a:t>
            </a:r>
            <a:r>
              <a:rPr lang="en-AU" sz="1400" b="1" dirty="0"/>
              <a:t>Integrate with Real-Time EHR Systems</a:t>
            </a:r>
            <a:r>
              <a:rPr lang="en-AU" sz="1400" dirty="0"/>
              <a:t> for live risk scoring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🧠 </a:t>
            </a:r>
            <a:r>
              <a:rPr lang="en-AU" sz="1400" b="1" dirty="0"/>
              <a:t>Enhance LLM Capabilities</a:t>
            </a:r>
            <a:r>
              <a:rPr lang="en-AU" sz="1400" dirty="0"/>
              <a:t> to suggest care plans and triage 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📈 </a:t>
            </a:r>
            <a:r>
              <a:rPr lang="en-AU" sz="1400" b="1" dirty="0"/>
              <a:t>Establish Monitoring Pipelines</a:t>
            </a:r>
            <a:r>
              <a:rPr lang="en-AU" sz="1400" dirty="0"/>
              <a:t> to detect model drift and ensure clinical relevance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🏥 </a:t>
            </a:r>
            <a:r>
              <a:rPr lang="en-AU" sz="1400" b="1" dirty="0"/>
              <a:t>Pilot Deployment</a:t>
            </a:r>
            <a:r>
              <a:rPr lang="en-AU" sz="1400" dirty="0"/>
              <a:t> in a selected geography or hospital for field testing</a:t>
            </a:r>
          </a:p>
          <a:p>
            <a:pPr algn="just">
              <a:lnSpc>
                <a:spcPct val="150000"/>
              </a:lnSpc>
            </a:pPr>
            <a:endParaRPr lang="en-IN" sz="1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304800" y="1640611"/>
            <a:ext cx="2782596" cy="2975610"/>
            <a:chOff x="816490" y="1640611"/>
            <a:chExt cx="2726690" cy="2975610"/>
          </a:xfrm>
        </p:grpSpPr>
        <p:sp>
          <p:nvSpPr>
            <p:cNvPr id="5" name="object 5"/>
            <p:cNvSpPr/>
            <p:nvPr/>
          </p:nvSpPr>
          <p:spPr>
            <a:xfrm>
              <a:off x="2433193" y="1855139"/>
              <a:ext cx="11430" cy="4445"/>
            </a:xfrm>
            <a:custGeom>
              <a:avLst/>
              <a:gdLst/>
              <a:ahLst/>
              <a:cxnLst/>
              <a:rect l="l" t="t" r="r" b="b"/>
              <a:pathLst>
                <a:path w="11430" h="4444">
                  <a:moveTo>
                    <a:pt x="4356" y="0"/>
                  </a:moveTo>
                  <a:lnTo>
                    <a:pt x="0" y="0"/>
                  </a:lnTo>
                  <a:lnTo>
                    <a:pt x="4356" y="2209"/>
                  </a:lnTo>
                  <a:lnTo>
                    <a:pt x="10845" y="4356"/>
                  </a:lnTo>
                  <a:lnTo>
                    <a:pt x="8699" y="2209"/>
                  </a:lnTo>
                  <a:lnTo>
                    <a:pt x="4356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2687" y="1755482"/>
              <a:ext cx="117475" cy="165100"/>
            </a:xfrm>
            <a:custGeom>
              <a:avLst/>
              <a:gdLst/>
              <a:ahLst/>
              <a:cxnLst/>
              <a:rect l="l" t="t" r="r" b="b"/>
              <a:pathLst>
                <a:path w="117475" h="165100">
                  <a:moveTo>
                    <a:pt x="21691" y="132207"/>
                  </a:moveTo>
                  <a:lnTo>
                    <a:pt x="19545" y="130009"/>
                  </a:lnTo>
                  <a:lnTo>
                    <a:pt x="0" y="164693"/>
                  </a:lnTo>
                  <a:lnTo>
                    <a:pt x="21691" y="132207"/>
                  </a:lnTo>
                  <a:close/>
                </a:path>
                <a:path w="117475" h="165100">
                  <a:moveTo>
                    <a:pt x="117068" y="6489"/>
                  </a:moveTo>
                  <a:lnTo>
                    <a:pt x="110578" y="0"/>
                  </a:lnTo>
                  <a:lnTo>
                    <a:pt x="62890" y="65036"/>
                  </a:lnTo>
                  <a:lnTo>
                    <a:pt x="69380" y="67183"/>
                  </a:lnTo>
                  <a:lnTo>
                    <a:pt x="117068" y="6489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6483" y="1907539"/>
              <a:ext cx="2347595" cy="2346960"/>
            </a:xfrm>
            <a:custGeom>
              <a:avLst/>
              <a:gdLst/>
              <a:ahLst/>
              <a:cxnLst/>
              <a:rect l="l" t="t" r="r" b="b"/>
              <a:pathLst>
                <a:path w="2347595" h="2346960">
                  <a:moveTo>
                    <a:pt x="2347099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319020"/>
                  </a:lnTo>
                  <a:lnTo>
                    <a:pt x="0" y="2346960"/>
                  </a:lnTo>
                  <a:lnTo>
                    <a:pt x="2347099" y="2346960"/>
                  </a:lnTo>
                  <a:lnTo>
                    <a:pt x="2347099" y="2319020"/>
                  </a:lnTo>
                  <a:lnTo>
                    <a:pt x="25984" y="2319020"/>
                  </a:lnTo>
                  <a:lnTo>
                    <a:pt x="25984" y="25400"/>
                  </a:lnTo>
                  <a:lnTo>
                    <a:pt x="2347099" y="25400"/>
                  </a:lnTo>
                  <a:lnTo>
                    <a:pt x="2347099" y="0"/>
                  </a:lnTo>
                  <a:close/>
                </a:path>
                <a:path w="2347595" h="2346960">
                  <a:moveTo>
                    <a:pt x="2347112" y="25628"/>
                  </a:moveTo>
                  <a:lnTo>
                    <a:pt x="2318918" y="25628"/>
                  </a:lnTo>
                  <a:lnTo>
                    <a:pt x="2318918" y="2318562"/>
                  </a:lnTo>
                  <a:lnTo>
                    <a:pt x="2347112" y="2318562"/>
                  </a:lnTo>
                  <a:lnTo>
                    <a:pt x="2347112" y="2562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8830" y="1989505"/>
              <a:ext cx="136374" cy="1374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7462" y="1989505"/>
              <a:ext cx="135158" cy="1374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5623" y="1989505"/>
              <a:ext cx="136563" cy="1365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9484" y="2178047"/>
              <a:ext cx="2321560" cy="28575"/>
            </a:xfrm>
            <a:custGeom>
              <a:avLst/>
              <a:gdLst/>
              <a:ahLst/>
              <a:cxnLst/>
              <a:rect l="l" t="t" r="r" b="b"/>
              <a:pathLst>
                <a:path w="2321560" h="28575">
                  <a:moveTo>
                    <a:pt x="2321052" y="0"/>
                  </a:moveTo>
                  <a:lnTo>
                    <a:pt x="0" y="0"/>
                  </a:lnTo>
                  <a:lnTo>
                    <a:pt x="0" y="28197"/>
                  </a:lnTo>
                  <a:lnTo>
                    <a:pt x="2321052" y="28197"/>
                  </a:lnTo>
                  <a:lnTo>
                    <a:pt x="2321052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2477" y="1640611"/>
              <a:ext cx="2700327" cy="29756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" y="1172877"/>
            <a:ext cx="3087396" cy="151354"/>
          </a:xfrm>
          <a:custGeom>
            <a:avLst/>
            <a:gdLst/>
            <a:ahLst/>
            <a:cxnLst/>
            <a:rect l="l" t="t" r="r" b="b"/>
            <a:pathLst>
              <a:path w="3457575" h="131444">
                <a:moveTo>
                  <a:pt x="3457498" y="0"/>
                </a:moveTo>
                <a:lnTo>
                  <a:pt x="0" y="0"/>
                </a:lnTo>
                <a:lnTo>
                  <a:pt x="0" y="131400"/>
                </a:lnTo>
                <a:lnTo>
                  <a:pt x="3457498" y="131400"/>
                </a:lnTo>
                <a:lnTo>
                  <a:pt x="3457498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25496" y="2528697"/>
            <a:ext cx="419100" cy="2614930"/>
          </a:xfrm>
          <a:custGeom>
            <a:avLst/>
            <a:gdLst/>
            <a:ahLst/>
            <a:cxnLst/>
            <a:rect l="l" t="t" r="r" b="b"/>
            <a:pathLst>
              <a:path w="419100" h="2614929">
                <a:moveTo>
                  <a:pt x="418500" y="0"/>
                </a:moveTo>
                <a:lnTo>
                  <a:pt x="0" y="0"/>
                </a:lnTo>
                <a:lnTo>
                  <a:pt x="0" y="2614803"/>
                </a:lnTo>
                <a:lnTo>
                  <a:pt x="418500" y="2614803"/>
                </a:lnTo>
                <a:lnTo>
                  <a:pt x="418500" y="0"/>
                </a:lnTo>
                <a:close/>
              </a:path>
            </a:pathLst>
          </a:custGeom>
          <a:solidFill>
            <a:srgbClr val="455A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D7D0D63-BC13-76FE-CDE3-A66213E09A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39</a:t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551" y="250837"/>
            <a:ext cx="4191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N" sz="3200" dirty="0">
                <a:latin typeface="+mn-lt"/>
              </a:rPr>
              <a:t>SOLUTION APPROACH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08951" y="1560872"/>
            <a:ext cx="5765789" cy="266412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AU" sz="1600" b="1" dirty="0"/>
              <a:t>PHASE 1: Data Ingestion &amp; Profiling</a:t>
            </a:r>
          </a:p>
          <a:p>
            <a:pPr algn="just">
              <a:lnSpc>
                <a:spcPct val="150000"/>
              </a:lnSpc>
              <a:buNone/>
            </a:pPr>
            <a:endParaRPr lang="en-AU" sz="1600" b="1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Started from CSV files provided in the assignment.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Ingested cleaned data into </a:t>
            </a:r>
            <a:r>
              <a:rPr lang="en-AU" sz="1400" b="1" dirty="0"/>
              <a:t>AWS RDS (MySQL)</a:t>
            </a:r>
            <a:r>
              <a:rPr lang="en-AU" sz="1400" dirty="0"/>
              <a:t> for scalable querying and multi-phase processing.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Standardized missing values, removed duplicates, and dropped constant columns.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sp>
        <p:nvSpPr>
          <p:cNvPr id="4" name="object 4"/>
          <p:cNvSpPr/>
          <p:nvPr/>
        </p:nvSpPr>
        <p:spPr>
          <a:xfrm>
            <a:off x="0" y="204476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803" y="0"/>
                </a:moveTo>
                <a:lnTo>
                  <a:pt x="0" y="0"/>
                </a:lnTo>
                <a:lnTo>
                  <a:pt x="0" y="344100"/>
                </a:lnTo>
                <a:lnTo>
                  <a:pt x="2614803" y="344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099" y="1364147"/>
            <a:ext cx="2860852" cy="286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44003" y="4948525"/>
            <a:ext cx="1800225" cy="195580"/>
          </a:xfrm>
          <a:custGeom>
            <a:avLst/>
            <a:gdLst/>
            <a:ahLst/>
            <a:cxnLst/>
            <a:rect l="l" t="t" r="r" b="b"/>
            <a:pathLst>
              <a:path w="1800225" h="195579">
                <a:moveTo>
                  <a:pt x="1799996" y="0"/>
                </a:moveTo>
                <a:lnTo>
                  <a:pt x="0" y="0"/>
                </a:lnTo>
                <a:lnTo>
                  <a:pt x="0" y="194999"/>
                </a:lnTo>
                <a:lnTo>
                  <a:pt x="1799996" y="194999"/>
                </a:lnTo>
                <a:lnTo>
                  <a:pt x="1799996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3C8F4-9CC9-3B68-9B12-A136A566E3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5B76CFF-69C5-A156-1027-4B41E19CA843}"/>
              </a:ext>
            </a:extLst>
          </p:cNvPr>
          <p:cNvSpPr/>
          <p:nvPr/>
        </p:nvSpPr>
        <p:spPr>
          <a:xfrm>
            <a:off x="4546600" y="810332"/>
            <a:ext cx="26712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6623" y="3339414"/>
            <a:ext cx="2776220" cy="72580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43840" indent="-244475" algn="r">
              <a:lnSpc>
                <a:spcPts val="1430"/>
              </a:lnSpc>
              <a:spcBef>
                <a:spcPts val="40"/>
              </a:spcBef>
            </a:pPr>
            <a:r>
              <a:rPr sz="1200" b="1" spc="-155" dirty="0">
                <a:solidFill>
                  <a:srgbClr val="FFC727"/>
                </a:solidFill>
                <a:latin typeface="Verdana"/>
                <a:cs typeface="Verdana"/>
              </a:rPr>
              <a:t>CREDITS:</a:t>
            </a:r>
            <a:r>
              <a:rPr sz="1200" b="1" spc="-185" dirty="0">
                <a:solidFill>
                  <a:srgbClr val="FFC727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This</a:t>
            </a:r>
            <a:r>
              <a:rPr sz="1200" spc="-204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presentation</a:t>
            </a:r>
            <a:r>
              <a:rPr sz="1200" spc="-204" dirty="0">
                <a:latin typeface="Verdana"/>
                <a:cs typeface="Verdana"/>
              </a:rPr>
              <a:t> </a:t>
            </a:r>
            <a:r>
              <a:rPr sz="1200" spc="-80" dirty="0">
                <a:latin typeface="Verdana"/>
                <a:cs typeface="Verdana"/>
              </a:rPr>
              <a:t>template</a:t>
            </a:r>
            <a:r>
              <a:rPr sz="1200" spc="-200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was 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created</a:t>
            </a:r>
            <a:r>
              <a:rPr sz="1200" spc="-210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by</a:t>
            </a:r>
            <a:r>
              <a:rPr sz="1200" spc="-204" dirty="0">
                <a:latin typeface="Verdana"/>
                <a:cs typeface="Verdana"/>
              </a:rPr>
              <a:t> </a:t>
            </a:r>
            <a:r>
              <a:rPr sz="1200" b="1" spc="-160" dirty="0">
                <a:solidFill>
                  <a:srgbClr val="263238"/>
                </a:solidFill>
                <a:latin typeface="Verdana"/>
                <a:cs typeface="Verdana"/>
                <a:hlinkClick r:id="rId3"/>
              </a:rPr>
              <a:t>Slidesgo</a:t>
            </a:r>
            <a:r>
              <a:rPr sz="1200" spc="-160" dirty="0">
                <a:latin typeface="Verdana"/>
                <a:cs typeface="Verdana"/>
              </a:rPr>
              <a:t>,</a:t>
            </a:r>
            <a:r>
              <a:rPr sz="1200" spc="-210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including</a:t>
            </a:r>
            <a:r>
              <a:rPr sz="1200" spc="-204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icons</a:t>
            </a:r>
            <a:r>
              <a:rPr sz="1200" spc="-210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by 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b="1" spc="-135" dirty="0">
                <a:solidFill>
                  <a:srgbClr val="263238"/>
                </a:solidFill>
                <a:latin typeface="Verdana"/>
                <a:cs typeface="Verdana"/>
                <a:hlinkClick r:id="rId4"/>
              </a:rPr>
              <a:t>Flaticon</a:t>
            </a:r>
            <a:r>
              <a:rPr sz="1200" spc="-135" dirty="0">
                <a:latin typeface="Verdana"/>
                <a:cs typeface="Verdana"/>
              </a:rPr>
              <a:t>,</a:t>
            </a:r>
            <a:r>
              <a:rPr sz="1200" spc="-195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and</a:t>
            </a:r>
            <a:r>
              <a:rPr sz="1200" spc="-195" dirty="0">
                <a:latin typeface="Verdana"/>
                <a:cs typeface="Verdana"/>
              </a:rPr>
              <a:t> </a:t>
            </a:r>
            <a:r>
              <a:rPr sz="1200" spc="-75" dirty="0">
                <a:latin typeface="Verdana"/>
                <a:cs typeface="Verdana"/>
              </a:rPr>
              <a:t>infographics</a:t>
            </a:r>
            <a:r>
              <a:rPr sz="1200" spc="-19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&amp;</a:t>
            </a:r>
            <a:r>
              <a:rPr sz="1200" spc="-195" dirty="0">
                <a:latin typeface="Verdana"/>
                <a:cs typeface="Verdana"/>
              </a:rPr>
              <a:t> </a:t>
            </a:r>
            <a:r>
              <a:rPr sz="1200" spc="-110" dirty="0">
                <a:latin typeface="Verdana"/>
                <a:cs typeface="Verdana"/>
              </a:rPr>
              <a:t>images</a:t>
            </a:r>
            <a:r>
              <a:rPr sz="1200" spc="-195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by </a:t>
            </a:r>
            <a:r>
              <a:rPr sz="1200" spc="-60" dirty="0">
                <a:latin typeface="Verdana"/>
                <a:cs typeface="Verdana"/>
              </a:rPr>
              <a:t> </a:t>
            </a:r>
            <a:r>
              <a:rPr sz="1200" b="1" spc="-140" dirty="0">
                <a:solidFill>
                  <a:srgbClr val="263238"/>
                </a:solidFill>
                <a:latin typeface="Verdana"/>
                <a:cs typeface="Verdana"/>
                <a:hlinkClick r:id="rId5"/>
              </a:rPr>
              <a:t>Freepik</a:t>
            </a:r>
            <a:r>
              <a:rPr sz="1200" b="1" spc="-190" dirty="0">
                <a:solidFill>
                  <a:srgbClr val="263238"/>
                </a:solidFill>
                <a:latin typeface="Verdana"/>
                <a:cs typeface="Verdana"/>
                <a:hlinkClick r:id="rId5"/>
              </a:rPr>
              <a:t> </a:t>
            </a:r>
            <a:r>
              <a:rPr sz="1200" spc="-95" dirty="0">
                <a:latin typeface="Verdana"/>
                <a:cs typeface="Verdana"/>
              </a:rPr>
              <a:t>and</a:t>
            </a:r>
            <a:r>
              <a:rPr sz="1200" spc="-204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illustrations</a:t>
            </a:r>
            <a:r>
              <a:rPr sz="1200" spc="-204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by</a:t>
            </a:r>
            <a:r>
              <a:rPr sz="1200" spc="-204" dirty="0">
                <a:latin typeface="Verdana"/>
                <a:cs typeface="Verdana"/>
              </a:rPr>
              <a:t> </a:t>
            </a:r>
            <a:r>
              <a:rPr sz="1200" b="1" spc="-145" dirty="0">
                <a:solidFill>
                  <a:srgbClr val="263238"/>
                </a:solidFill>
                <a:latin typeface="Verdana"/>
                <a:cs typeface="Verdana"/>
                <a:hlinkClick r:id="rId6"/>
              </a:rPr>
              <a:t>Stories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2141" y="1371926"/>
            <a:ext cx="423481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3440" algn="l"/>
                <a:tab pos="4221480" algn="l"/>
              </a:tabLst>
            </a:pPr>
            <a:r>
              <a:rPr lang="en-IN" sz="5600" u="heavy" dirty="0">
                <a:uFill>
                  <a:solidFill>
                    <a:srgbClr val="455A64"/>
                  </a:solidFill>
                </a:uFill>
                <a:latin typeface="Times New Roman"/>
                <a:cs typeface="Times New Roman"/>
              </a:rPr>
              <a:t> 	</a:t>
            </a:r>
            <a:r>
              <a:rPr lang="en-IN" sz="3200" u="heavy" dirty="0">
                <a:uFill>
                  <a:solidFill>
                    <a:srgbClr val="455A64"/>
                  </a:solidFill>
                </a:uFill>
                <a:latin typeface="+mn-lt"/>
              </a:rPr>
              <a:t>THANK YOU!</a:t>
            </a:r>
            <a:r>
              <a:rPr lang="en-IN" sz="5600" u="heavy" dirty="0">
                <a:uFill>
                  <a:solidFill>
                    <a:srgbClr val="455A64"/>
                  </a:solidFill>
                </a:uFill>
              </a:rPr>
              <a:t>	</a:t>
            </a:r>
            <a:endParaRPr sz="56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4972" y="784110"/>
            <a:ext cx="3790950" cy="3728720"/>
            <a:chOff x="374972" y="784110"/>
            <a:chExt cx="3790950" cy="3728720"/>
          </a:xfrm>
        </p:grpSpPr>
        <p:sp>
          <p:nvSpPr>
            <p:cNvPr id="5" name="object 5"/>
            <p:cNvSpPr/>
            <p:nvPr/>
          </p:nvSpPr>
          <p:spPr>
            <a:xfrm>
              <a:off x="546724" y="1045406"/>
              <a:ext cx="3457575" cy="131445"/>
            </a:xfrm>
            <a:custGeom>
              <a:avLst/>
              <a:gdLst/>
              <a:ahLst/>
              <a:cxnLst/>
              <a:rect l="l" t="t" r="r" b="b"/>
              <a:pathLst>
                <a:path w="3457575" h="131444">
                  <a:moveTo>
                    <a:pt x="3457498" y="0"/>
                  </a:moveTo>
                  <a:lnTo>
                    <a:pt x="0" y="0"/>
                  </a:lnTo>
                  <a:lnTo>
                    <a:pt x="0" y="131400"/>
                  </a:lnTo>
                  <a:lnTo>
                    <a:pt x="3457498" y="131400"/>
                  </a:lnTo>
                  <a:lnTo>
                    <a:pt x="3457498" y="0"/>
                  </a:lnTo>
                  <a:close/>
                </a:path>
              </a:pathLst>
            </a:custGeom>
            <a:solidFill>
              <a:srgbClr val="FFC7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63255" y="784110"/>
              <a:ext cx="383540" cy="494665"/>
            </a:xfrm>
            <a:custGeom>
              <a:avLst/>
              <a:gdLst/>
              <a:ahLst/>
              <a:cxnLst/>
              <a:rect l="l" t="t" r="r" b="b"/>
              <a:pathLst>
                <a:path w="383539" h="494665">
                  <a:moveTo>
                    <a:pt x="249148" y="0"/>
                  </a:moveTo>
                  <a:lnTo>
                    <a:pt x="208767" y="7042"/>
                  </a:lnTo>
                  <a:lnTo>
                    <a:pt x="164947" y="28867"/>
                  </a:lnTo>
                  <a:lnTo>
                    <a:pt x="129980" y="55872"/>
                  </a:lnTo>
                  <a:lnTo>
                    <a:pt x="97744" y="89198"/>
                  </a:lnTo>
                  <a:lnTo>
                    <a:pt x="68923" y="127563"/>
                  </a:lnTo>
                  <a:lnTo>
                    <a:pt x="44202" y="169684"/>
                  </a:lnTo>
                  <a:lnTo>
                    <a:pt x="24265" y="214280"/>
                  </a:lnTo>
                  <a:lnTo>
                    <a:pt x="9796" y="260067"/>
                  </a:lnTo>
                  <a:lnTo>
                    <a:pt x="1479" y="305764"/>
                  </a:lnTo>
                  <a:lnTo>
                    <a:pt x="0" y="350088"/>
                  </a:lnTo>
                  <a:lnTo>
                    <a:pt x="5499" y="389983"/>
                  </a:lnTo>
                  <a:lnTo>
                    <a:pt x="35286" y="447570"/>
                  </a:lnTo>
                  <a:lnTo>
                    <a:pt x="91782" y="484606"/>
                  </a:lnTo>
                  <a:lnTo>
                    <a:pt x="133832" y="494487"/>
                  </a:lnTo>
                  <a:lnTo>
                    <a:pt x="153553" y="492741"/>
                  </a:lnTo>
                  <a:lnTo>
                    <a:pt x="195933" y="478547"/>
                  </a:lnTo>
                  <a:lnTo>
                    <a:pt x="253178" y="438917"/>
                  </a:lnTo>
                  <a:lnTo>
                    <a:pt x="285414" y="405519"/>
                  </a:lnTo>
                  <a:lnTo>
                    <a:pt x="314235" y="367053"/>
                  </a:lnTo>
                  <a:lnTo>
                    <a:pt x="338956" y="324815"/>
                  </a:lnTo>
                  <a:lnTo>
                    <a:pt x="358893" y="280103"/>
                  </a:lnTo>
                  <a:lnTo>
                    <a:pt x="373362" y="234214"/>
                  </a:lnTo>
                  <a:lnTo>
                    <a:pt x="381679" y="188445"/>
                  </a:lnTo>
                  <a:lnTo>
                    <a:pt x="383158" y="144094"/>
                  </a:lnTo>
                  <a:lnTo>
                    <a:pt x="377649" y="104472"/>
                  </a:lnTo>
                  <a:lnTo>
                    <a:pt x="347604" y="46703"/>
                  </a:lnTo>
                  <a:lnTo>
                    <a:pt x="291388" y="9575"/>
                  </a:lnTo>
                  <a:lnTo>
                    <a:pt x="249148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62594" y="972629"/>
              <a:ext cx="90170" cy="294640"/>
            </a:xfrm>
            <a:custGeom>
              <a:avLst/>
              <a:gdLst/>
              <a:ahLst/>
              <a:cxnLst/>
              <a:rect l="l" t="t" r="r" b="b"/>
              <a:pathLst>
                <a:path w="90169" h="294640">
                  <a:moveTo>
                    <a:pt x="84315" y="290855"/>
                  </a:moveTo>
                  <a:lnTo>
                    <a:pt x="86131" y="292036"/>
                  </a:lnTo>
                  <a:lnTo>
                    <a:pt x="87972" y="293141"/>
                  </a:lnTo>
                  <a:lnTo>
                    <a:pt x="89865" y="294157"/>
                  </a:lnTo>
                  <a:lnTo>
                    <a:pt x="84315" y="290855"/>
                  </a:lnTo>
                  <a:close/>
                </a:path>
                <a:path w="90169" h="294640">
                  <a:moveTo>
                    <a:pt x="35306" y="0"/>
                  </a:moveTo>
                  <a:lnTo>
                    <a:pt x="19148" y="40264"/>
                  </a:lnTo>
                  <a:lnTo>
                    <a:pt x="7556" y="81260"/>
                  </a:lnTo>
                  <a:lnTo>
                    <a:pt x="1012" y="122018"/>
                  </a:lnTo>
                  <a:lnTo>
                    <a:pt x="0" y="161569"/>
                  </a:lnTo>
                  <a:lnTo>
                    <a:pt x="5788" y="201090"/>
                  </a:lnTo>
                  <a:lnTo>
                    <a:pt x="17894" y="233494"/>
                  </a:lnTo>
                  <a:lnTo>
                    <a:pt x="35658" y="258419"/>
                  </a:lnTo>
                  <a:lnTo>
                    <a:pt x="58419" y="275501"/>
                  </a:lnTo>
                  <a:lnTo>
                    <a:pt x="84315" y="290855"/>
                  </a:lnTo>
                  <a:lnTo>
                    <a:pt x="64577" y="273270"/>
                  </a:lnTo>
                  <a:lnTo>
                    <a:pt x="49215" y="248918"/>
                  </a:lnTo>
                  <a:lnTo>
                    <a:pt x="38831" y="218201"/>
                  </a:lnTo>
                  <a:lnTo>
                    <a:pt x="34023" y="181521"/>
                  </a:lnTo>
                  <a:lnTo>
                    <a:pt x="35016" y="142063"/>
                  </a:lnTo>
                  <a:lnTo>
                    <a:pt x="41486" y="101460"/>
                  </a:lnTo>
                  <a:lnTo>
                    <a:pt x="52891" y="60495"/>
                  </a:lnTo>
                  <a:lnTo>
                    <a:pt x="68694" y="19951"/>
                  </a:lnTo>
                  <a:lnTo>
                    <a:pt x="35306" y="0"/>
                  </a:lnTo>
                  <a:close/>
                </a:path>
              </a:pathLst>
            </a:custGeom>
            <a:solidFill>
              <a:srgbClr val="2632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96618" y="803529"/>
              <a:ext cx="349885" cy="474980"/>
            </a:xfrm>
            <a:custGeom>
              <a:avLst/>
              <a:gdLst/>
              <a:ahLst/>
              <a:cxnLst/>
              <a:rect l="l" t="t" r="r" b="b"/>
              <a:pathLst>
                <a:path w="349885" h="474980">
                  <a:moveTo>
                    <a:pt x="249135" y="0"/>
                  </a:moveTo>
                  <a:lnTo>
                    <a:pt x="208472" y="7067"/>
                  </a:lnTo>
                  <a:lnTo>
                    <a:pt x="164312" y="28765"/>
                  </a:lnTo>
                  <a:lnTo>
                    <a:pt x="129372" y="55771"/>
                  </a:lnTo>
                  <a:lnTo>
                    <a:pt x="97208" y="89104"/>
                  </a:lnTo>
                  <a:lnTo>
                    <a:pt x="68489" y="127491"/>
                  </a:lnTo>
                  <a:lnTo>
                    <a:pt x="43884" y="169657"/>
                  </a:lnTo>
                  <a:lnTo>
                    <a:pt x="24064" y="214328"/>
                  </a:lnTo>
                  <a:lnTo>
                    <a:pt x="9696" y="260228"/>
                  </a:lnTo>
                  <a:lnTo>
                    <a:pt x="1452" y="306084"/>
                  </a:lnTo>
                  <a:lnTo>
                    <a:pt x="0" y="350621"/>
                  </a:lnTo>
                  <a:lnTo>
                    <a:pt x="9214" y="403419"/>
                  </a:lnTo>
                  <a:lnTo>
                    <a:pt x="30254" y="442345"/>
                  </a:lnTo>
                  <a:lnTo>
                    <a:pt x="61186" y="466420"/>
                  </a:lnTo>
                  <a:lnTo>
                    <a:pt x="100075" y="474662"/>
                  </a:lnTo>
                  <a:lnTo>
                    <a:pt x="119858" y="472911"/>
                  </a:lnTo>
                  <a:lnTo>
                    <a:pt x="162423" y="458621"/>
                  </a:lnTo>
                  <a:lnTo>
                    <a:pt x="219815" y="418890"/>
                  </a:lnTo>
                  <a:lnTo>
                    <a:pt x="252051" y="385555"/>
                  </a:lnTo>
                  <a:lnTo>
                    <a:pt x="280872" y="347167"/>
                  </a:lnTo>
                  <a:lnTo>
                    <a:pt x="305593" y="305000"/>
                  </a:lnTo>
                  <a:lnTo>
                    <a:pt x="325531" y="260328"/>
                  </a:lnTo>
                  <a:lnTo>
                    <a:pt x="340000" y="214428"/>
                  </a:lnTo>
                  <a:lnTo>
                    <a:pt x="348316" y="168574"/>
                  </a:lnTo>
                  <a:lnTo>
                    <a:pt x="349796" y="124040"/>
                  </a:lnTo>
                  <a:lnTo>
                    <a:pt x="340315" y="71242"/>
                  </a:lnTo>
                  <a:lnTo>
                    <a:pt x="319097" y="32316"/>
                  </a:lnTo>
                  <a:lnTo>
                    <a:pt x="288063" y="8242"/>
                  </a:lnTo>
                  <a:lnTo>
                    <a:pt x="249135" y="0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32559" y="840562"/>
              <a:ext cx="277495" cy="401320"/>
            </a:xfrm>
            <a:custGeom>
              <a:avLst/>
              <a:gdLst/>
              <a:ahLst/>
              <a:cxnLst/>
              <a:rect l="l" t="t" r="r" b="b"/>
              <a:pathLst>
                <a:path w="277494" h="401319">
                  <a:moveTo>
                    <a:pt x="213918" y="0"/>
                  </a:moveTo>
                  <a:lnTo>
                    <a:pt x="162322" y="13957"/>
                  </a:lnTo>
                  <a:lnTo>
                    <a:pt x="112943" y="50734"/>
                  </a:lnTo>
                  <a:lnTo>
                    <a:pt x="80759" y="86348"/>
                  </a:lnTo>
                  <a:lnTo>
                    <a:pt x="52662" y="127602"/>
                  </a:lnTo>
                  <a:lnTo>
                    <a:pt x="29595" y="172629"/>
                  </a:lnTo>
                  <a:lnTo>
                    <a:pt x="12501" y="219560"/>
                  </a:lnTo>
                  <a:lnTo>
                    <a:pt x="2321" y="266526"/>
                  </a:lnTo>
                  <a:lnTo>
                    <a:pt x="0" y="311658"/>
                  </a:lnTo>
                  <a:lnTo>
                    <a:pt x="3029" y="337097"/>
                  </a:lnTo>
                  <a:lnTo>
                    <a:pt x="12522" y="366602"/>
                  </a:lnTo>
                  <a:lnTo>
                    <a:pt x="31939" y="391019"/>
                  </a:lnTo>
                  <a:lnTo>
                    <a:pt x="64744" y="401193"/>
                  </a:lnTo>
                  <a:lnTo>
                    <a:pt x="68033" y="401116"/>
                  </a:lnTo>
                  <a:lnTo>
                    <a:pt x="114966" y="386643"/>
                  </a:lnTo>
                  <a:lnTo>
                    <a:pt x="164374" y="350051"/>
                  </a:lnTo>
                  <a:lnTo>
                    <a:pt x="196640" y="314516"/>
                  </a:lnTo>
                  <a:lnTo>
                    <a:pt x="224829" y="273249"/>
                  </a:lnTo>
                  <a:lnTo>
                    <a:pt x="247964" y="228154"/>
                  </a:lnTo>
                  <a:lnTo>
                    <a:pt x="265068" y="181135"/>
                  </a:lnTo>
                  <a:lnTo>
                    <a:pt x="275165" y="134095"/>
                  </a:lnTo>
                  <a:lnTo>
                    <a:pt x="277279" y="88938"/>
                  </a:lnTo>
                  <a:lnTo>
                    <a:pt x="274295" y="63645"/>
                  </a:lnTo>
                  <a:lnTo>
                    <a:pt x="264977" y="34339"/>
                  </a:lnTo>
                  <a:lnTo>
                    <a:pt x="245969" y="10097"/>
                  </a:lnTo>
                  <a:lnTo>
                    <a:pt x="213918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707" y="904252"/>
              <a:ext cx="92430" cy="2411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4972" y="953731"/>
              <a:ext cx="3790445" cy="35585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971" y="2077834"/>
              <a:ext cx="2026920" cy="1160145"/>
            </a:xfrm>
            <a:custGeom>
              <a:avLst/>
              <a:gdLst/>
              <a:ahLst/>
              <a:cxnLst/>
              <a:rect l="l" t="t" r="r" b="b"/>
              <a:pathLst>
                <a:path w="2026920" h="1160145">
                  <a:moveTo>
                    <a:pt x="2026589" y="374002"/>
                  </a:moveTo>
                  <a:lnTo>
                    <a:pt x="1379626" y="0"/>
                  </a:lnTo>
                  <a:lnTo>
                    <a:pt x="1369199" y="6045"/>
                  </a:lnTo>
                  <a:lnTo>
                    <a:pt x="1358760" y="0"/>
                  </a:lnTo>
                  <a:lnTo>
                    <a:pt x="0" y="786599"/>
                  </a:lnTo>
                  <a:lnTo>
                    <a:pt x="647623" y="1159941"/>
                  </a:lnTo>
                  <a:lnTo>
                    <a:pt x="658025" y="1153922"/>
                  </a:lnTo>
                  <a:lnTo>
                    <a:pt x="668489" y="1159941"/>
                  </a:lnTo>
                  <a:lnTo>
                    <a:pt x="2026589" y="374002"/>
                  </a:lnTo>
                  <a:close/>
                </a:path>
              </a:pathLst>
            </a:custGeom>
            <a:solidFill>
              <a:srgbClr val="FF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0266" y="1819224"/>
              <a:ext cx="2443415" cy="244072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78748" y="1087361"/>
              <a:ext cx="668782" cy="6015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5580824" y="3262950"/>
            <a:ext cx="3217900" cy="818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94809" y="2757881"/>
            <a:ext cx="337312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IN" sz="1400" b="1" i="1" dirty="0"/>
              <a:t>“</a:t>
            </a:r>
            <a:r>
              <a:rPr lang="en-IN" sz="1400" i="1" dirty="0"/>
              <a:t>Predicting the future isn’t magic,  It’s Artiﬁcial Intelligence.</a:t>
            </a:r>
            <a:r>
              <a:rPr lang="en-IN" sz="1400" b="1" i="1" dirty="0"/>
              <a:t>”</a:t>
            </a:r>
            <a:endParaRPr lang="en-IN" sz="1400" dirty="0"/>
          </a:p>
          <a:p>
            <a:pPr algn="r"/>
            <a:r>
              <a:rPr lang="en-IN" sz="1400" i="1" dirty="0"/>
              <a:t>~Dave Waters</a:t>
            </a:r>
            <a:endParaRPr lang="en-IN" sz="1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530CDF1-5028-B6AD-8341-F94E15BACF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40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A7A30-2BB0-9B6F-91CB-D1B51FF45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47A618-C466-33A6-B624-6DA723A3E8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9551" y="250837"/>
            <a:ext cx="4191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N" sz="3200" dirty="0">
                <a:latin typeface="+mn-lt"/>
              </a:rPr>
              <a:t>SOLUTION APPROACH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F0936F7-A083-DBE9-2614-27AB098CE110}"/>
              </a:ext>
            </a:extLst>
          </p:cNvPr>
          <p:cNvSpPr/>
          <p:nvPr/>
        </p:nvSpPr>
        <p:spPr>
          <a:xfrm>
            <a:off x="0" y="204476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803" y="0"/>
                </a:moveTo>
                <a:lnTo>
                  <a:pt x="0" y="0"/>
                </a:lnTo>
                <a:lnTo>
                  <a:pt x="0" y="344100"/>
                </a:lnTo>
                <a:lnTo>
                  <a:pt x="2614803" y="344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614C5A0-CAE5-6E71-46EF-22A69FB3BB4A}"/>
              </a:ext>
            </a:extLst>
          </p:cNvPr>
          <p:cNvSpPr/>
          <p:nvPr/>
        </p:nvSpPr>
        <p:spPr>
          <a:xfrm>
            <a:off x="248099" y="1364147"/>
            <a:ext cx="2860852" cy="286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377CA58-E881-7642-7193-3CA5E558A0C8}"/>
              </a:ext>
            </a:extLst>
          </p:cNvPr>
          <p:cNvSpPr/>
          <p:nvPr/>
        </p:nvSpPr>
        <p:spPr>
          <a:xfrm>
            <a:off x="7344003" y="4948525"/>
            <a:ext cx="1800225" cy="195580"/>
          </a:xfrm>
          <a:custGeom>
            <a:avLst/>
            <a:gdLst/>
            <a:ahLst/>
            <a:cxnLst/>
            <a:rect l="l" t="t" r="r" b="b"/>
            <a:pathLst>
              <a:path w="1800225" h="195579">
                <a:moveTo>
                  <a:pt x="1799996" y="0"/>
                </a:moveTo>
                <a:lnTo>
                  <a:pt x="0" y="0"/>
                </a:lnTo>
                <a:lnTo>
                  <a:pt x="0" y="194999"/>
                </a:lnTo>
                <a:lnTo>
                  <a:pt x="1799996" y="194999"/>
                </a:lnTo>
                <a:lnTo>
                  <a:pt x="1799996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6103CD-CEBF-161B-B75D-DF29B0CF61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7AC64-ACF8-5B50-C38B-2DA26A76CACA}"/>
              </a:ext>
            </a:extLst>
          </p:cNvPr>
          <p:cNvSpPr txBox="1"/>
          <p:nvPr/>
        </p:nvSpPr>
        <p:spPr>
          <a:xfrm>
            <a:off x="3108951" y="1543850"/>
            <a:ext cx="5765788" cy="2413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AU" sz="1600" b="1" dirty="0"/>
              <a:t>PHASE 2: Feature Engineering</a:t>
            </a:r>
          </a:p>
          <a:p>
            <a:pPr algn="just">
              <a:lnSpc>
                <a:spcPct val="150000"/>
              </a:lnSpc>
              <a:buNone/>
            </a:pPr>
            <a:endParaRPr lang="en-AU" sz="1600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Created advanced features capturing: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b="1" dirty="0"/>
              <a:t>Medication complexity</a:t>
            </a:r>
            <a:endParaRPr lang="en-AU" sz="1400" dirty="0"/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b="1" dirty="0"/>
              <a:t>Visit behaviour</a:t>
            </a:r>
            <a:r>
              <a:rPr lang="en-AU" sz="1400" dirty="0"/>
              <a:t> (frequent inpatient, long stay)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b="1" dirty="0"/>
              <a:t>Comorbidity flags</a:t>
            </a:r>
            <a:r>
              <a:rPr lang="en-AU" sz="1400" dirty="0"/>
              <a:t> (e.g., hypertension, infection)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AU" sz="1400" dirty="0"/>
              <a:t>Binned lab results, encoded age groups, interaction term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72E144C-C640-43B6-0725-4B6AC0103667}"/>
              </a:ext>
            </a:extLst>
          </p:cNvPr>
          <p:cNvSpPr/>
          <p:nvPr/>
        </p:nvSpPr>
        <p:spPr>
          <a:xfrm>
            <a:off x="4546600" y="810332"/>
            <a:ext cx="26712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617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4C634-9A07-023D-37D5-A9F55B06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319A6AF-66B8-61F5-092B-865EC9CFD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9551" y="250837"/>
            <a:ext cx="4191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N" sz="3200" dirty="0">
                <a:latin typeface="+mn-lt"/>
              </a:rPr>
              <a:t>SOLUTION APPROACH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F084EAF-F67B-5D50-14BB-FB906C245848}"/>
              </a:ext>
            </a:extLst>
          </p:cNvPr>
          <p:cNvSpPr txBox="1"/>
          <p:nvPr/>
        </p:nvSpPr>
        <p:spPr>
          <a:xfrm>
            <a:off x="2971800" y="1364147"/>
            <a:ext cx="5946145" cy="2617961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AU" sz="1600" b="1" dirty="0"/>
              <a:t>PHASE 3: Feature Selection</a:t>
            </a:r>
          </a:p>
          <a:p>
            <a:pPr algn="just">
              <a:lnSpc>
                <a:spcPct val="150000"/>
              </a:lnSpc>
              <a:buNone/>
            </a:pPr>
            <a:endParaRPr lang="en-AU" sz="1400" b="1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Applied filters (low variance, high correlation) to reduce dimensionality.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Ranked and retained </a:t>
            </a:r>
            <a:r>
              <a:rPr lang="en-AU" sz="1400" b="1" dirty="0"/>
              <a:t>the top 100 predictive features</a:t>
            </a:r>
            <a:r>
              <a:rPr lang="en-AU" sz="1400" dirty="0"/>
              <a:t> using </a:t>
            </a:r>
            <a:r>
              <a:rPr lang="en-AU" sz="1400" dirty="0" err="1"/>
              <a:t>RandomForest</a:t>
            </a:r>
            <a:r>
              <a:rPr lang="en-AU" sz="1400" dirty="0"/>
              <a:t>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Saved refined feature set to RDS for reproducibility.</a:t>
            </a:r>
          </a:p>
          <a:p>
            <a:pPr lvl="1" algn="just">
              <a:lnSpc>
                <a:spcPct val="150000"/>
              </a:lnSpc>
            </a:pPr>
            <a:endParaRPr lang="en-AU" sz="1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4B00DD8-182A-D630-E7B8-4C1D6E71101B}"/>
              </a:ext>
            </a:extLst>
          </p:cNvPr>
          <p:cNvSpPr/>
          <p:nvPr/>
        </p:nvSpPr>
        <p:spPr>
          <a:xfrm>
            <a:off x="0" y="204476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803" y="0"/>
                </a:moveTo>
                <a:lnTo>
                  <a:pt x="0" y="0"/>
                </a:lnTo>
                <a:lnTo>
                  <a:pt x="0" y="344100"/>
                </a:lnTo>
                <a:lnTo>
                  <a:pt x="2614803" y="344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052947F-0583-235E-3538-4F1C099EF073}"/>
              </a:ext>
            </a:extLst>
          </p:cNvPr>
          <p:cNvSpPr/>
          <p:nvPr/>
        </p:nvSpPr>
        <p:spPr>
          <a:xfrm>
            <a:off x="248099" y="1364147"/>
            <a:ext cx="2860852" cy="286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6B5B0FE-B337-088F-CDB1-4B40B6E321B7}"/>
              </a:ext>
            </a:extLst>
          </p:cNvPr>
          <p:cNvSpPr/>
          <p:nvPr/>
        </p:nvSpPr>
        <p:spPr>
          <a:xfrm>
            <a:off x="7344003" y="4948525"/>
            <a:ext cx="1800225" cy="195580"/>
          </a:xfrm>
          <a:custGeom>
            <a:avLst/>
            <a:gdLst/>
            <a:ahLst/>
            <a:cxnLst/>
            <a:rect l="l" t="t" r="r" b="b"/>
            <a:pathLst>
              <a:path w="1800225" h="195579">
                <a:moveTo>
                  <a:pt x="1799996" y="0"/>
                </a:moveTo>
                <a:lnTo>
                  <a:pt x="0" y="0"/>
                </a:lnTo>
                <a:lnTo>
                  <a:pt x="0" y="194999"/>
                </a:lnTo>
                <a:lnTo>
                  <a:pt x="1799996" y="194999"/>
                </a:lnTo>
                <a:lnTo>
                  <a:pt x="1799996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BA2B9B-D290-7628-BE82-155FD374EE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64F8491-3DA6-9C30-F77E-0F25BE63740D}"/>
              </a:ext>
            </a:extLst>
          </p:cNvPr>
          <p:cNvSpPr/>
          <p:nvPr/>
        </p:nvSpPr>
        <p:spPr>
          <a:xfrm>
            <a:off x="4546600" y="810332"/>
            <a:ext cx="26712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3119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27D7C-2758-D52E-1695-5545551A4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9E4E3F-461F-D21F-AC85-A4A1AF580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9551" y="250837"/>
            <a:ext cx="4191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N" sz="3200" dirty="0">
                <a:latin typeface="+mn-lt"/>
              </a:rPr>
              <a:t>SOLUTION APPROACH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A82DE59-71AE-5B6A-129F-027F8CB660D0}"/>
              </a:ext>
            </a:extLst>
          </p:cNvPr>
          <p:cNvSpPr txBox="1"/>
          <p:nvPr/>
        </p:nvSpPr>
        <p:spPr>
          <a:xfrm>
            <a:off x="3108951" y="900407"/>
            <a:ext cx="5765789" cy="632802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lvl="1" algn="just">
              <a:lnSpc>
                <a:spcPct val="150000"/>
              </a:lnSpc>
            </a:pPr>
            <a:endParaRPr lang="en-AU" sz="1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D14EDC0-9E13-FC48-0EFF-ED46339E7090}"/>
              </a:ext>
            </a:extLst>
          </p:cNvPr>
          <p:cNvSpPr/>
          <p:nvPr/>
        </p:nvSpPr>
        <p:spPr>
          <a:xfrm>
            <a:off x="0" y="204476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803" y="0"/>
                </a:moveTo>
                <a:lnTo>
                  <a:pt x="0" y="0"/>
                </a:lnTo>
                <a:lnTo>
                  <a:pt x="0" y="344100"/>
                </a:lnTo>
                <a:lnTo>
                  <a:pt x="2614803" y="344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AAE25FA-6DD3-EC33-A7B4-465B11ADCED7}"/>
              </a:ext>
            </a:extLst>
          </p:cNvPr>
          <p:cNvSpPr/>
          <p:nvPr/>
        </p:nvSpPr>
        <p:spPr>
          <a:xfrm>
            <a:off x="248099" y="1364147"/>
            <a:ext cx="2860852" cy="286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0223348-9E87-F7E4-DF72-B4B603F709E9}"/>
              </a:ext>
            </a:extLst>
          </p:cNvPr>
          <p:cNvSpPr/>
          <p:nvPr/>
        </p:nvSpPr>
        <p:spPr>
          <a:xfrm>
            <a:off x="7344003" y="4948525"/>
            <a:ext cx="1800225" cy="195580"/>
          </a:xfrm>
          <a:custGeom>
            <a:avLst/>
            <a:gdLst/>
            <a:ahLst/>
            <a:cxnLst/>
            <a:rect l="l" t="t" r="r" b="b"/>
            <a:pathLst>
              <a:path w="1800225" h="195579">
                <a:moveTo>
                  <a:pt x="1799996" y="0"/>
                </a:moveTo>
                <a:lnTo>
                  <a:pt x="0" y="0"/>
                </a:lnTo>
                <a:lnTo>
                  <a:pt x="0" y="194999"/>
                </a:lnTo>
                <a:lnTo>
                  <a:pt x="1799996" y="194999"/>
                </a:lnTo>
                <a:lnTo>
                  <a:pt x="1799996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16165-2EEE-105D-2E71-065F2D41F5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02FF9-245B-5B43-204F-B5EBE486F3CD}"/>
              </a:ext>
            </a:extLst>
          </p:cNvPr>
          <p:cNvSpPr txBox="1"/>
          <p:nvPr/>
        </p:nvSpPr>
        <p:spPr>
          <a:xfrm>
            <a:off x="2895600" y="1384363"/>
            <a:ext cx="5948659" cy="2367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AU" sz="1600" b="1" dirty="0"/>
              <a:t>PHASE 4: Model Training &amp; Evaluation</a:t>
            </a:r>
          </a:p>
          <a:p>
            <a:pPr algn="just">
              <a:lnSpc>
                <a:spcPct val="150000"/>
              </a:lnSpc>
              <a:buNone/>
            </a:pPr>
            <a:endParaRPr lang="en-AU" sz="1400" b="1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Handled class imbalance via </a:t>
            </a:r>
            <a:r>
              <a:rPr lang="en-AU" sz="1400" b="1" dirty="0"/>
              <a:t>SMOTE</a:t>
            </a:r>
            <a:r>
              <a:rPr lang="en-AU" sz="1400" dirty="0"/>
              <a:t> oversampling.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Trained &amp; tuned multiple models: </a:t>
            </a:r>
            <a:r>
              <a:rPr lang="en-AU" sz="1400" b="1" dirty="0" err="1"/>
              <a:t>RandomForest</a:t>
            </a:r>
            <a:r>
              <a:rPr lang="en-AU" sz="1400" b="1" dirty="0"/>
              <a:t>, Gradient Boosting, </a:t>
            </a:r>
            <a:r>
              <a:rPr lang="en-AU" sz="1400" b="1" dirty="0" err="1"/>
              <a:t>HistGradientBoosting</a:t>
            </a:r>
            <a:r>
              <a:rPr lang="en-AU" sz="1400" dirty="0"/>
              <a:t>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Best model selected by </a:t>
            </a:r>
            <a:r>
              <a:rPr lang="en-AU" sz="1400" b="1" dirty="0"/>
              <a:t>ROC AUC</a:t>
            </a:r>
            <a:r>
              <a:rPr lang="en-AU" sz="1400" dirty="0"/>
              <a:t>, saved as best_model_top100.pkl.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B2511EA-8AB0-78C7-4F8E-591182763057}"/>
              </a:ext>
            </a:extLst>
          </p:cNvPr>
          <p:cNvSpPr/>
          <p:nvPr/>
        </p:nvSpPr>
        <p:spPr>
          <a:xfrm>
            <a:off x="4546600" y="810332"/>
            <a:ext cx="26712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884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45E5A-0EBE-0A3F-5BA1-2F4AE2192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5810956-A2E0-35EB-EAE4-36A366F947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9551" y="250837"/>
            <a:ext cx="4191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N" sz="3200" dirty="0">
                <a:latin typeface="+mn-lt"/>
              </a:rPr>
              <a:t>SOLUTION APPROACH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E21D1CE-25AE-1A29-8C61-889600132F38}"/>
              </a:ext>
            </a:extLst>
          </p:cNvPr>
          <p:cNvSpPr txBox="1"/>
          <p:nvPr/>
        </p:nvSpPr>
        <p:spPr>
          <a:xfrm>
            <a:off x="3108951" y="900407"/>
            <a:ext cx="5765789" cy="632802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lvl="1" algn="just">
              <a:lnSpc>
                <a:spcPct val="150000"/>
              </a:lnSpc>
            </a:pPr>
            <a:endParaRPr lang="en-AU" sz="1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85AD0AD-56F9-A352-60C0-C39E701101E3}"/>
              </a:ext>
            </a:extLst>
          </p:cNvPr>
          <p:cNvSpPr/>
          <p:nvPr/>
        </p:nvSpPr>
        <p:spPr>
          <a:xfrm>
            <a:off x="0" y="204476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803" y="0"/>
                </a:moveTo>
                <a:lnTo>
                  <a:pt x="0" y="0"/>
                </a:lnTo>
                <a:lnTo>
                  <a:pt x="0" y="344100"/>
                </a:lnTo>
                <a:lnTo>
                  <a:pt x="2614803" y="344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1CA7226-9477-1731-AB84-A63080E24320}"/>
              </a:ext>
            </a:extLst>
          </p:cNvPr>
          <p:cNvSpPr/>
          <p:nvPr/>
        </p:nvSpPr>
        <p:spPr>
          <a:xfrm>
            <a:off x="248099" y="1364147"/>
            <a:ext cx="2860852" cy="286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C911A1A-400C-DC04-40CA-38C2F5BB2A46}"/>
              </a:ext>
            </a:extLst>
          </p:cNvPr>
          <p:cNvSpPr/>
          <p:nvPr/>
        </p:nvSpPr>
        <p:spPr>
          <a:xfrm>
            <a:off x="7344003" y="4948525"/>
            <a:ext cx="1800225" cy="195580"/>
          </a:xfrm>
          <a:custGeom>
            <a:avLst/>
            <a:gdLst/>
            <a:ahLst/>
            <a:cxnLst/>
            <a:rect l="l" t="t" r="r" b="b"/>
            <a:pathLst>
              <a:path w="1800225" h="195579">
                <a:moveTo>
                  <a:pt x="1799996" y="0"/>
                </a:moveTo>
                <a:lnTo>
                  <a:pt x="0" y="0"/>
                </a:lnTo>
                <a:lnTo>
                  <a:pt x="0" y="194999"/>
                </a:lnTo>
                <a:lnTo>
                  <a:pt x="1799996" y="194999"/>
                </a:lnTo>
                <a:lnTo>
                  <a:pt x="1799996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875C2-5CB0-37BF-3310-C9CCF8DFFA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D76BA-DFCC-4B55-31A4-DC9F5BC7C4BE}"/>
              </a:ext>
            </a:extLst>
          </p:cNvPr>
          <p:cNvSpPr txBox="1"/>
          <p:nvPr/>
        </p:nvSpPr>
        <p:spPr>
          <a:xfrm>
            <a:off x="2895600" y="1384363"/>
            <a:ext cx="5948659" cy="2367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sz="1600" b="1" dirty="0"/>
              <a:t>PHASE 5: Explainability</a:t>
            </a:r>
          </a:p>
          <a:p>
            <a:pPr algn="just">
              <a:lnSpc>
                <a:spcPct val="150000"/>
              </a:lnSpc>
            </a:pPr>
            <a:endParaRPr lang="en-AU" sz="1400" b="1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Applied </a:t>
            </a:r>
            <a:r>
              <a:rPr lang="en-AU" sz="1400" b="1" dirty="0"/>
              <a:t>SHAP</a:t>
            </a:r>
            <a:r>
              <a:rPr lang="en-AU" sz="1400" dirty="0"/>
              <a:t> for interpretability: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Summary plot</a:t>
            </a:r>
            <a:r>
              <a:rPr lang="en-AU" sz="1400" dirty="0"/>
              <a:t>: global drivers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Waterfall plot</a:t>
            </a:r>
            <a:r>
              <a:rPr lang="en-AU" sz="1400" dirty="0"/>
              <a:t>: individual patient insights</a:t>
            </a:r>
          </a:p>
          <a:p>
            <a:pPr lvl="2" algn="just">
              <a:lnSpc>
                <a:spcPct val="150000"/>
              </a:lnSpc>
            </a:pPr>
            <a:endParaRPr lang="en-AU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29D087F-53EC-9A65-F210-741D17CD7B49}"/>
              </a:ext>
            </a:extLst>
          </p:cNvPr>
          <p:cNvSpPr/>
          <p:nvPr/>
        </p:nvSpPr>
        <p:spPr>
          <a:xfrm>
            <a:off x="4546600" y="810332"/>
            <a:ext cx="26712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02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9CD9F-1A80-AB3D-C2F1-8D440AE32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61BC6F-EDCC-E41F-18CF-6583BFF097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9551" y="250837"/>
            <a:ext cx="4191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en-IN" sz="3200" dirty="0">
                <a:latin typeface="+mn-lt"/>
              </a:rPr>
              <a:t>SOLUTION APPROACH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8B0F9C8-0DFC-628F-52F0-7034C19DEB4B}"/>
              </a:ext>
            </a:extLst>
          </p:cNvPr>
          <p:cNvSpPr txBox="1"/>
          <p:nvPr/>
        </p:nvSpPr>
        <p:spPr>
          <a:xfrm>
            <a:off x="3108951" y="900407"/>
            <a:ext cx="5765789" cy="632802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lvl="1" algn="just">
              <a:lnSpc>
                <a:spcPct val="150000"/>
              </a:lnSpc>
            </a:pPr>
            <a:endParaRPr lang="en-AU" sz="14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C0C1BD2-043F-02B7-FBBB-21633660E602}"/>
              </a:ext>
            </a:extLst>
          </p:cNvPr>
          <p:cNvSpPr/>
          <p:nvPr/>
        </p:nvSpPr>
        <p:spPr>
          <a:xfrm>
            <a:off x="0" y="204476"/>
            <a:ext cx="2614930" cy="344170"/>
          </a:xfrm>
          <a:custGeom>
            <a:avLst/>
            <a:gdLst/>
            <a:ahLst/>
            <a:cxnLst/>
            <a:rect l="l" t="t" r="r" b="b"/>
            <a:pathLst>
              <a:path w="2614930" h="344170">
                <a:moveTo>
                  <a:pt x="2614803" y="0"/>
                </a:moveTo>
                <a:lnTo>
                  <a:pt x="0" y="0"/>
                </a:lnTo>
                <a:lnTo>
                  <a:pt x="0" y="344100"/>
                </a:lnTo>
                <a:lnTo>
                  <a:pt x="2614803" y="344100"/>
                </a:lnTo>
                <a:lnTo>
                  <a:pt x="2614803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2E6C23F-8308-4505-8DB0-0BB922BD3F86}"/>
              </a:ext>
            </a:extLst>
          </p:cNvPr>
          <p:cNvSpPr/>
          <p:nvPr/>
        </p:nvSpPr>
        <p:spPr>
          <a:xfrm>
            <a:off x="248099" y="1364147"/>
            <a:ext cx="2860852" cy="286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57D68ED-F8F2-705F-A080-06F401395CCD}"/>
              </a:ext>
            </a:extLst>
          </p:cNvPr>
          <p:cNvSpPr/>
          <p:nvPr/>
        </p:nvSpPr>
        <p:spPr>
          <a:xfrm>
            <a:off x="7344003" y="4948525"/>
            <a:ext cx="1800225" cy="195580"/>
          </a:xfrm>
          <a:custGeom>
            <a:avLst/>
            <a:gdLst/>
            <a:ahLst/>
            <a:cxnLst/>
            <a:rect l="l" t="t" r="r" b="b"/>
            <a:pathLst>
              <a:path w="1800225" h="195579">
                <a:moveTo>
                  <a:pt x="1799996" y="0"/>
                </a:moveTo>
                <a:lnTo>
                  <a:pt x="0" y="0"/>
                </a:lnTo>
                <a:lnTo>
                  <a:pt x="0" y="194999"/>
                </a:lnTo>
                <a:lnTo>
                  <a:pt x="1799996" y="194999"/>
                </a:lnTo>
                <a:lnTo>
                  <a:pt x="1799996" y="0"/>
                </a:lnTo>
                <a:close/>
              </a:path>
            </a:pathLst>
          </a:custGeom>
          <a:solidFill>
            <a:srgbClr val="FFC7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1FE189-C78C-8637-FC70-52466722A0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FAD3C-E25A-7C49-6FBF-AEBD01122C42}"/>
              </a:ext>
            </a:extLst>
          </p:cNvPr>
          <p:cNvSpPr txBox="1"/>
          <p:nvPr/>
        </p:nvSpPr>
        <p:spPr>
          <a:xfrm>
            <a:off x="2895600" y="1384363"/>
            <a:ext cx="5948659" cy="2690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sz="1600" b="1" dirty="0"/>
              <a:t>PHASE 6: GenAI Integration (Amazon Bedrock)</a:t>
            </a:r>
          </a:p>
          <a:p>
            <a:pPr algn="just">
              <a:lnSpc>
                <a:spcPct val="150000"/>
              </a:lnSpc>
            </a:pPr>
            <a:endParaRPr lang="en-AU" sz="1400" b="1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Connected to </a:t>
            </a:r>
            <a:r>
              <a:rPr lang="en-AU" sz="1400" b="1" dirty="0"/>
              <a:t>Mistral via AWS Bedrock</a:t>
            </a:r>
            <a:r>
              <a:rPr lang="en-AU" sz="1400" dirty="0"/>
              <a:t> to: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Generate </a:t>
            </a:r>
            <a:r>
              <a:rPr lang="en-AU" sz="1400" b="1" dirty="0"/>
              <a:t>personalized patient summaries</a:t>
            </a:r>
            <a:endParaRPr lang="en-AU" sz="14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Enable </a:t>
            </a:r>
            <a:r>
              <a:rPr lang="en-AU" sz="1400" b="1" dirty="0"/>
              <a:t>natural language Q&amp;A</a:t>
            </a:r>
            <a:endParaRPr lang="en-AU" sz="1400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dirty="0"/>
              <a:t>Translate </a:t>
            </a:r>
            <a:r>
              <a:rPr lang="en-AU" sz="1400" b="1" dirty="0"/>
              <a:t>ICD-9 codes</a:t>
            </a:r>
            <a:r>
              <a:rPr lang="en-AU" sz="1400" dirty="0"/>
              <a:t> into plain English</a:t>
            </a:r>
          </a:p>
          <a:p>
            <a:pPr lvl="1" algn="just">
              <a:lnSpc>
                <a:spcPct val="150000"/>
              </a:lnSpc>
            </a:pPr>
            <a:endParaRPr lang="en-AU" sz="1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sz="1400" dirty="0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2875093-D60F-45E3-461B-EF09139A2025}"/>
              </a:ext>
            </a:extLst>
          </p:cNvPr>
          <p:cNvSpPr/>
          <p:nvPr/>
        </p:nvSpPr>
        <p:spPr>
          <a:xfrm>
            <a:off x="4546600" y="810332"/>
            <a:ext cx="2671200" cy="10795"/>
          </a:xfrm>
          <a:custGeom>
            <a:avLst/>
            <a:gdLst/>
            <a:ahLst/>
            <a:cxnLst/>
            <a:rect l="l" t="t" r="r" b="b"/>
            <a:pathLst>
              <a:path w="3032760" h="10794">
                <a:moveTo>
                  <a:pt x="0" y="10199"/>
                </a:moveTo>
                <a:lnTo>
                  <a:pt x="3032393" y="0"/>
                </a:lnTo>
              </a:path>
            </a:pathLst>
          </a:custGeom>
          <a:ln w="19049">
            <a:solidFill>
              <a:srgbClr val="455A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72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2518</TotalTime>
  <Words>5116</Words>
  <Application>Microsoft Macintosh PowerPoint</Application>
  <PresentationFormat>On-screen Show (16:9)</PresentationFormat>
  <Paragraphs>536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Times New Roman</vt:lpstr>
      <vt:lpstr>Verdana</vt:lpstr>
      <vt:lpstr>Wingdings</vt:lpstr>
      <vt:lpstr>Office Theme</vt:lpstr>
      <vt:lpstr>Diabetes Readmission Risk AI Dashboard: Predictive Modeling + GenAI Assistant</vt:lpstr>
      <vt:lpstr>BUSINESS OBJECTIVE</vt:lpstr>
      <vt:lpstr>CHALLENGES</vt:lpstr>
      <vt:lpstr>SOLUTION APPROACH</vt:lpstr>
      <vt:lpstr>SOLUTION APPROACH</vt:lpstr>
      <vt:lpstr>SOLUTION APPROACH</vt:lpstr>
      <vt:lpstr>SOLUTION APPROACH</vt:lpstr>
      <vt:lpstr>SOLUTION APPROACH</vt:lpstr>
      <vt:lpstr>SOLUTION APPROACH</vt:lpstr>
      <vt:lpstr>SOLUTION APPROACH</vt:lpstr>
      <vt:lpstr>DATA INGESTION &amp; EXPLORATION </vt:lpstr>
      <vt:lpstr>DATA INGESTION &amp; EXPLORATION </vt:lpstr>
      <vt:lpstr>KEY INSIGHTS – EDA &amp; FEATURE ENGINEERING</vt:lpstr>
      <vt:lpstr>DATA CLEANING &amp; PROFILING</vt:lpstr>
      <vt:lpstr>DOMAIN FEATURE ENGINEERING</vt:lpstr>
      <vt:lpstr>HANDLING IMBALANCE &amp; FEATURE SELECTION </vt:lpstr>
      <vt:lpstr>CLASS IMBALANCE HANDLING</vt:lpstr>
      <vt:lpstr>FEATURE SELECTION</vt:lpstr>
      <vt:lpstr>PowerPoint Presentation</vt:lpstr>
      <vt:lpstr> MODEL EVALUATION    </vt:lpstr>
      <vt:lpstr>PERFORMANCE SUMMARY</vt:lpstr>
      <vt:lpstr>FINAL SELECTION: HISTGRADIENT BOOSTING </vt:lpstr>
      <vt:lpstr>FINAL SELECTION: HISTGRADIENT BOOSTING </vt:lpstr>
      <vt:lpstr>PowerPoint Presentation</vt:lpstr>
      <vt:lpstr>OBSERVED OUTCOME</vt:lpstr>
      <vt:lpstr>OBSERVED OUTCOME</vt:lpstr>
      <vt:lpstr>PowerPoint Presentation</vt:lpstr>
      <vt:lpstr>MODEL EXPLAINABILITY</vt:lpstr>
      <vt:lpstr>PowerPoint Presentation</vt:lpstr>
      <vt:lpstr>GenAI Integration </vt:lpstr>
      <vt:lpstr>PATIENT SUMMARY GENERATOR </vt:lpstr>
      <vt:lpstr>DATA ASSISTANT Q&amp;A  </vt:lpstr>
      <vt:lpstr>ICD-9 Code Explainer for Medical Staff</vt:lpstr>
      <vt:lpstr>PowerPoint Presentation</vt:lpstr>
      <vt:lpstr>KEY FEATURES DEMONSTRATED</vt:lpstr>
      <vt:lpstr>DEPLOYMENT HIGHLIGHTS</vt:lpstr>
      <vt:lpstr>PowerPoint Presentation</vt:lpstr>
      <vt:lpstr>Strategic Value to DHL </vt:lpstr>
      <vt:lpstr>CONCLUSION </vt:lpstr>
      <vt:lpstr>  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ML_Project</dc:title>
  <cp:lastModifiedBy>Gobinath Subramani</cp:lastModifiedBy>
  <cp:revision>222</cp:revision>
  <cp:lastPrinted>2024-12-19T02:01:44Z</cp:lastPrinted>
  <dcterms:created xsi:type="dcterms:W3CDTF">2022-08-14T05:20:41Z</dcterms:created>
  <dcterms:modified xsi:type="dcterms:W3CDTF">2025-07-10T03:56:14Z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2022-07-23T00:00:00Z</vt:filetime>
  </property>
  <property fmtid="{D5CDD505-2E9C-101B-9397-08002B2CF9AE}" pid="3" name="Creator">
    <vt:lpwstr>Google</vt:lpwstr>
  </property>
  <property fmtid="{D5CDD505-2E9C-101B-9397-08002B2CF9AE}" pid="4" name="LastSaved">
    <vt:filetime>2022-08-14T00:00:00Z</vt:filetime>
  </property>
</Properties>
</file>